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Work Sans"/>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37" Type="http://schemas.openxmlformats.org/officeDocument/2006/relationships/font" Target="fonts/WorkSans-bold.fntdata"/><Relationship Id="rId14" Type="http://schemas.openxmlformats.org/officeDocument/2006/relationships/slide" Target="slides/slide9.xml"/><Relationship Id="rId36" Type="http://schemas.openxmlformats.org/officeDocument/2006/relationships/font" Target="fonts/Work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4dcd381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4dcd381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4dcd3815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4dcd3815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0b4f32293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0b4f32293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0b4f32293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0b4f32293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0b657263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0b657263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Janaki will talk about connectivity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4e7d0041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4e7d0041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4e7d0041f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4e7d0041f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4e7d0041f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4e7d0041f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future iterations, we wanted to make this an open source project. </a:t>
            </a:r>
            <a:endParaRPr/>
          </a:p>
          <a:p>
            <a:pPr indent="-298450" lvl="0" marL="457200" rtl="0" algn="l">
              <a:spcBef>
                <a:spcPts val="0"/>
              </a:spcBef>
              <a:spcAft>
                <a:spcPts val="0"/>
              </a:spcAft>
              <a:buSzPts val="1100"/>
              <a:buChar char="-"/>
            </a:pPr>
            <a:r>
              <a:rPr lang="en"/>
              <a:t>Low risk way to prototype</a:t>
            </a:r>
            <a:endParaRPr/>
          </a:p>
          <a:p>
            <a:pPr indent="-298450" lvl="0" marL="457200" rtl="0" algn="l">
              <a:spcBef>
                <a:spcPts val="0"/>
              </a:spcBef>
              <a:spcAft>
                <a:spcPts val="0"/>
              </a:spcAft>
              <a:buSzPts val="1100"/>
              <a:buChar char="-"/>
            </a:pPr>
            <a:r>
              <a:rPr lang="en"/>
              <a:t>Moved to higher fidelity because we wanted people to imagine what Derive could be as a finished product</a:t>
            </a:r>
            <a:endParaRPr/>
          </a:p>
          <a:p>
            <a:pPr indent="-298450" lvl="0" marL="457200" rtl="0" algn="l">
              <a:spcBef>
                <a:spcPts val="0"/>
              </a:spcBef>
              <a:spcAft>
                <a:spcPts val="0"/>
              </a:spcAft>
              <a:buSzPts val="1100"/>
              <a:buChar char="-"/>
            </a:pPr>
            <a:r>
              <a:rPr lang="en"/>
              <a:t>Through the process of modeling &amp; 3-D printing the sole, we got a better understanding of the structures we were working with.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4e7d0041f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4e7d0041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quickly started rapidly prototyping shoes, imagining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4e7d0041f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4e7d0041f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4e7d0041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4e7d0041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we’re Derive. I’m Meena…. This is… and where is Annalise?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0b4f32293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0b4f32293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4e7d0041f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4e7d0041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4e7d0041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4e7d0041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293bfcb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293bfcb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was the last time you discovered something new by chance? How about, the last time you went somewhere without consulting your phone? We couldn’t remember either and that’s why we created Derive. We’re so focused on getting from point A to point B, that we forget to appreciate the journey and immerse ourselves in our own environments. We were motivated to connect our users back to their environment, encourage them to explore, and to inspire a sense of adventure.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4dcd381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4dcd381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could address our motivation, we had to ask: How might we introduce a sense of adventure through human-powered transportation?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0b4f322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0b4f32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found our user: young adults whose primary modes of transportation are walking. When people are walking, they have so many opportunities to bask in their environment, engage with passersby, or take little detours. Our goal was to reduce time spent on phones and allow these individuals to explore their environment without a precursor to their intent.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4e7d0041f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4e7d0041f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switching off predictability and turning on a chance for spontaneity, we empower people to choose their own adventure.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4e7d0041f_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4e7d0041f_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created the interactions for Derive, we had to keep in mind our original motivations: appreciate the journey and connect w the environment… Our design objectives:</a:t>
            </a:r>
            <a:endParaRPr/>
          </a:p>
          <a:p>
            <a:pPr indent="-298450" lvl="0" marL="457200" rtl="0" algn="l">
              <a:spcBef>
                <a:spcPts val="0"/>
              </a:spcBef>
              <a:spcAft>
                <a:spcPts val="0"/>
              </a:spcAft>
              <a:buSzPts val="1100"/>
              <a:buChar char="+"/>
            </a:pPr>
            <a:r>
              <a:rPr lang="en"/>
              <a:t>Inspire a sense of adventure, encourage people to explore their environments</a:t>
            </a:r>
            <a:endParaRPr/>
          </a:p>
          <a:p>
            <a:pPr indent="-298450" lvl="0" marL="457200" rtl="0" algn="l">
              <a:spcBef>
                <a:spcPts val="0"/>
              </a:spcBef>
              <a:spcAft>
                <a:spcPts val="0"/>
              </a:spcAft>
              <a:buSzPts val="1100"/>
              <a:buChar char="+"/>
            </a:pPr>
            <a:r>
              <a:rPr lang="en"/>
              <a:t>Introduce/Reintroduce fun into everyday routines</a:t>
            </a:r>
            <a:endParaRPr/>
          </a:p>
          <a:p>
            <a:pPr indent="-298450" lvl="0" marL="457200" rtl="0" algn="l">
              <a:spcBef>
                <a:spcPts val="0"/>
              </a:spcBef>
              <a:spcAft>
                <a:spcPts val="0"/>
              </a:spcAft>
              <a:buSzPts val="1100"/>
              <a:buChar char="+"/>
            </a:pPr>
            <a:r>
              <a:rPr lang="en"/>
              <a:t>Facilitate connection between people by sharing journeys and between people and their environments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0b4f3229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0b4f322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Derive connects to your phone and allows you to choose your preferred distance, duration, and topics.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4e7d0041f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4e7d0041f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8i0dP74mq4nhFV3lAXSUfluof-j7ek47/view" TargetMode="External"/><Relationship Id="rId4" Type="http://schemas.openxmlformats.org/officeDocument/2006/relationships/image" Target="../media/image1.jp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4.png"/><Relationship Id="rId11" Type="http://schemas.openxmlformats.org/officeDocument/2006/relationships/image" Target="../media/image15.png"/><Relationship Id="rId10" Type="http://schemas.openxmlformats.org/officeDocument/2006/relationships/image" Target="../media/image20.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27.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26.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jpg"/><Relationship Id="rId4" Type="http://schemas.openxmlformats.org/officeDocument/2006/relationships/image" Target="../media/image33.jpg"/><Relationship Id="rId9" Type="http://schemas.openxmlformats.org/officeDocument/2006/relationships/image" Target="../media/image45.png"/><Relationship Id="rId5" Type="http://schemas.openxmlformats.org/officeDocument/2006/relationships/image" Target="../media/image28.jpg"/><Relationship Id="rId6" Type="http://schemas.openxmlformats.org/officeDocument/2006/relationships/image" Target="../media/image32.jpg"/><Relationship Id="rId7" Type="http://schemas.openxmlformats.org/officeDocument/2006/relationships/image" Target="../media/image40.jpg"/><Relationship Id="rId8" Type="http://schemas.openxmlformats.org/officeDocument/2006/relationships/image" Target="../media/image4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title="VULFPECK Soft Parade_1.mp4">
            <a:hlinkClick r:id="rId3"/>
          </p:cNvPr>
          <p:cNvPicPr preferRelativeResize="0"/>
          <p:nvPr/>
        </p:nvPicPr>
        <p:blipFill>
          <a:blip r:embed="rId4">
            <a:alphaModFix/>
          </a:blip>
          <a:stretch>
            <a:fillRect/>
          </a:stretch>
        </p:blipFill>
        <p:spPr>
          <a:xfrm>
            <a:off x="1486525" y="257650"/>
            <a:ext cx="6170950" cy="4628200"/>
          </a:xfrm>
          <a:prstGeom prst="rect">
            <a:avLst/>
          </a:prstGeom>
          <a:noFill/>
          <a:ln>
            <a:noFill/>
          </a:ln>
        </p:spPr>
      </p:pic>
      <p:pic>
        <p:nvPicPr>
          <p:cNvPr id="55" name="Google Shape;55;p13"/>
          <p:cNvPicPr preferRelativeResize="0"/>
          <p:nvPr/>
        </p:nvPicPr>
        <p:blipFill>
          <a:blip r:embed="rId5">
            <a:alphaModFix/>
          </a:blip>
          <a:stretch>
            <a:fillRect/>
          </a:stretch>
        </p:blipFill>
        <p:spPr>
          <a:xfrm>
            <a:off x="8260200" y="135025"/>
            <a:ext cx="691000" cy="691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a:solidFill>
                  <a:srgbClr val="3225FF"/>
                </a:solidFill>
                <a:latin typeface="Montserrat"/>
                <a:ea typeface="Montserrat"/>
                <a:cs typeface="Montserrat"/>
                <a:sym typeface="Montserrat"/>
              </a:rPr>
              <a:t>Use Cases</a:t>
            </a:r>
            <a:endParaRPr/>
          </a:p>
        </p:txBody>
      </p:sp>
      <p:sp>
        <p:nvSpPr>
          <p:cNvPr id="123" name="Google Shape;123;p22"/>
          <p:cNvSpPr txBox="1"/>
          <p:nvPr>
            <p:ph idx="1" type="body"/>
          </p:nvPr>
        </p:nvSpPr>
        <p:spPr>
          <a:xfrm>
            <a:off x="311700" y="1152475"/>
            <a:ext cx="8520600" cy="341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Medium"/>
              <a:buChar char="●"/>
            </a:pPr>
            <a:r>
              <a:rPr lang="en">
                <a:latin typeface="Montserrat Medium"/>
                <a:ea typeface="Montserrat Medium"/>
                <a:cs typeface="Montserrat Medium"/>
                <a:sym typeface="Montserrat Medium"/>
              </a:rPr>
              <a:t>People who </a:t>
            </a:r>
            <a:r>
              <a:rPr b="1" lang="en">
                <a:solidFill>
                  <a:srgbClr val="000000"/>
                </a:solidFill>
                <a:latin typeface="Montserrat"/>
                <a:ea typeface="Montserrat"/>
                <a:cs typeface="Montserrat"/>
                <a:sym typeface="Montserrat"/>
              </a:rPr>
              <a:t>r</a:t>
            </a:r>
            <a:r>
              <a:rPr b="1" lang="en">
                <a:solidFill>
                  <a:srgbClr val="000000"/>
                </a:solidFill>
                <a:latin typeface="Montserrat"/>
                <a:ea typeface="Montserrat"/>
                <a:cs typeface="Montserrat"/>
                <a:sym typeface="Montserrat"/>
              </a:rPr>
              <a:t>ecently moved</a:t>
            </a:r>
            <a:r>
              <a:rPr lang="en">
                <a:latin typeface="Montserrat Medium"/>
                <a:ea typeface="Montserrat Medium"/>
                <a:cs typeface="Montserrat Medium"/>
                <a:sym typeface="Montserrat Medium"/>
              </a:rPr>
              <a:t> to a new city</a:t>
            </a:r>
            <a:br>
              <a:rPr lang="en">
                <a:latin typeface="Montserrat Medium"/>
                <a:ea typeface="Montserrat Medium"/>
                <a:cs typeface="Montserrat Medium"/>
                <a:sym typeface="Montserrat Medium"/>
              </a:rPr>
            </a:br>
            <a:endParaRPr>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b="1" lang="en">
                <a:solidFill>
                  <a:srgbClr val="000000"/>
                </a:solidFill>
                <a:latin typeface="Montserrat"/>
                <a:ea typeface="Montserrat"/>
                <a:cs typeface="Montserrat"/>
                <a:sym typeface="Montserrat"/>
              </a:rPr>
              <a:t>Visitors</a:t>
            </a:r>
            <a:r>
              <a:rPr lang="en">
                <a:latin typeface="Montserrat Medium"/>
                <a:ea typeface="Montserrat Medium"/>
                <a:cs typeface="Montserrat Medium"/>
                <a:sym typeface="Montserrat Medium"/>
              </a:rPr>
              <a:t> or </a:t>
            </a:r>
            <a:r>
              <a:rPr b="1" lang="en">
                <a:solidFill>
                  <a:srgbClr val="000000"/>
                </a:solidFill>
                <a:latin typeface="Montserrat"/>
                <a:ea typeface="Montserrat"/>
                <a:cs typeface="Montserrat"/>
                <a:sym typeface="Montserrat"/>
              </a:rPr>
              <a:t>tourists</a:t>
            </a:r>
            <a:r>
              <a:rPr lang="en">
                <a:latin typeface="Montserrat Medium"/>
                <a:ea typeface="Montserrat Medium"/>
                <a:cs typeface="Montserrat Medium"/>
                <a:sym typeface="Montserrat Medium"/>
              </a:rPr>
              <a:t> </a:t>
            </a:r>
            <a:br>
              <a:rPr lang="en">
                <a:latin typeface="Montserrat Medium"/>
                <a:ea typeface="Montserrat Medium"/>
                <a:cs typeface="Montserrat Medium"/>
                <a:sym typeface="Montserrat Medium"/>
              </a:rPr>
            </a:br>
            <a:endParaRPr>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b="1" lang="en">
                <a:solidFill>
                  <a:srgbClr val="000000"/>
                </a:solidFill>
                <a:latin typeface="Montserrat"/>
                <a:ea typeface="Montserrat"/>
                <a:cs typeface="Montserrat"/>
                <a:sym typeface="Montserrat"/>
              </a:rPr>
              <a:t>Special occasions</a:t>
            </a:r>
            <a:r>
              <a:rPr lang="en">
                <a:latin typeface="Montserrat Medium"/>
                <a:ea typeface="Montserrat Medium"/>
                <a:cs typeface="Montserrat Medium"/>
                <a:sym typeface="Montserrat Medium"/>
              </a:rPr>
              <a:t> (e.g., birthday, anniversary, etc.) </a:t>
            </a:r>
            <a:br>
              <a:rPr lang="en">
                <a:latin typeface="Montserrat Medium"/>
                <a:ea typeface="Montserrat Medium"/>
                <a:cs typeface="Montserrat Medium"/>
                <a:sym typeface="Montserrat Medium"/>
              </a:rPr>
            </a:br>
            <a:endParaRPr>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a:latin typeface="Montserrat Medium"/>
                <a:ea typeface="Montserrat Medium"/>
                <a:cs typeface="Montserrat Medium"/>
                <a:sym typeface="Montserrat Medium"/>
              </a:rPr>
              <a:t>People who want to </a:t>
            </a:r>
            <a:r>
              <a:rPr b="1" lang="en">
                <a:solidFill>
                  <a:srgbClr val="000000"/>
                </a:solidFill>
                <a:latin typeface="Montserrat"/>
                <a:ea typeface="Montserrat"/>
                <a:cs typeface="Montserrat"/>
                <a:sym typeface="Montserrat"/>
              </a:rPr>
              <a:t>break from their mundane routines</a:t>
            </a:r>
            <a:br>
              <a:rPr lang="en">
                <a:latin typeface="Montserrat Medium"/>
                <a:ea typeface="Montserrat Medium"/>
                <a:cs typeface="Montserrat Medium"/>
                <a:sym typeface="Montserrat Medium"/>
              </a:rPr>
            </a:br>
            <a:endParaRPr>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a:latin typeface="Montserrat Medium"/>
                <a:ea typeface="Montserrat Medium"/>
                <a:cs typeface="Montserrat Medium"/>
                <a:sym typeface="Montserrat Medium"/>
              </a:rPr>
              <a:t>People who want to </a:t>
            </a:r>
            <a:r>
              <a:rPr b="1" lang="en">
                <a:solidFill>
                  <a:srgbClr val="000000"/>
                </a:solidFill>
                <a:latin typeface="Montserrat"/>
                <a:ea typeface="Montserrat"/>
                <a:cs typeface="Montserrat"/>
                <a:sym typeface="Montserrat"/>
              </a:rPr>
              <a:t>explore their city</a:t>
            </a:r>
            <a:endParaRPr b="1">
              <a:solidFill>
                <a:srgbClr val="000000"/>
              </a:solidFill>
              <a:latin typeface="Montserrat"/>
              <a:ea typeface="Montserrat"/>
              <a:cs typeface="Montserrat"/>
              <a:sym typeface="Montserrat"/>
            </a:endParaRPr>
          </a:p>
          <a:p>
            <a:pPr indent="0" lvl="0" marL="457200" rtl="0" algn="l">
              <a:spcBef>
                <a:spcPts val="1600"/>
              </a:spcBef>
              <a:spcAft>
                <a:spcPts val="1600"/>
              </a:spcAft>
              <a:buNone/>
            </a:pPr>
            <a:r>
              <a:t/>
            </a:r>
            <a:endParaRPr b="1">
              <a:solidFill>
                <a:srgbClr val="000000"/>
              </a:solidFill>
              <a:latin typeface="Montserrat"/>
              <a:ea typeface="Montserrat"/>
              <a:cs typeface="Montserrat"/>
              <a:sym typeface="Montserrat"/>
            </a:endParaRPr>
          </a:p>
        </p:txBody>
      </p:sp>
      <p:pic>
        <p:nvPicPr>
          <p:cNvPr id="124" name="Google Shape;124;p22"/>
          <p:cNvPicPr preferRelativeResize="0"/>
          <p:nvPr/>
        </p:nvPicPr>
        <p:blipFill>
          <a:blip r:embed="rId3">
            <a:alphaModFix/>
          </a:blip>
          <a:stretch>
            <a:fillRect/>
          </a:stretch>
        </p:blipFill>
        <p:spPr>
          <a:xfrm>
            <a:off x="8260200" y="135025"/>
            <a:ext cx="691000" cy="69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1193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225FF"/>
                </a:solidFill>
                <a:latin typeface="Montserrat"/>
                <a:ea typeface="Montserrat"/>
                <a:cs typeface="Montserrat"/>
                <a:sym typeface="Montserrat"/>
              </a:rPr>
              <a:t>Wireframes</a:t>
            </a:r>
            <a:endParaRPr/>
          </a:p>
        </p:txBody>
      </p:sp>
      <p:pic>
        <p:nvPicPr>
          <p:cNvPr id="130" name="Google Shape;130;p23"/>
          <p:cNvPicPr preferRelativeResize="0"/>
          <p:nvPr/>
        </p:nvPicPr>
        <p:blipFill>
          <a:blip r:embed="rId3">
            <a:alphaModFix/>
          </a:blip>
          <a:stretch>
            <a:fillRect/>
          </a:stretch>
        </p:blipFill>
        <p:spPr>
          <a:xfrm>
            <a:off x="0" y="0"/>
            <a:ext cx="9143986" cy="5143500"/>
          </a:xfrm>
          <a:prstGeom prst="rect">
            <a:avLst/>
          </a:prstGeom>
          <a:noFill/>
          <a:ln>
            <a:noFill/>
          </a:ln>
        </p:spPr>
      </p:pic>
      <p:pic>
        <p:nvPicPr>
          <p:cNvPr id="131" name="Google Shape;131;p23"/>
          <p:cNvPicPr preferRelativeResize="0"/>
          <p:nvPr/>
        </p:nvPicPr>
        <p:blipFill rotWithShape="1">
          <a:blip r:embed="rId4">
            <a:alphaModFix/>
          </a:blip>
          <a:srcRect b="0" l="0" r="0" t="0"/>
          <a:stretch/>
        </p:blipFill>
        <p:spPr>
          <a:xfrm>
            <a:off x="426800" y="175750"/>
            <a:ext cx="1184774" cy="2106291"/>
          </a:xfrm>
          <a:prstGeom prst="rect">
            <a:avLst/>
          </a:prstGeom>
          <a:noFill/>
          <a:ln>
            <a:noFill/>
          </a:ln>
          <a:effectLst>
            <a:outerShdw blurRad="114300" rotWithShape="0" algn="bl" dir="5580000" dist="47625">
              <a:srgbClr val="000000">
                <a:alpha val="50000"/>
              </a:srgbClr>
            </a:outerShdw>
          </a:effectLst>
        </p:spPr>
      </p:pic>
      <p:pic>
        <p:nvPicPr>
          <p:cNvPr id="132" name="Google Shape;132;p23"/>
          <p:cNvPicPr preferRelativeResize="0"/>
          <p:nvPr/>
        </p:nvPicPr>
        <p:blipFill rotWithShape="1">
          <a:blip r:embed="rId5">
            <a:alphaModFix/>
          </a:blip>
          <a:srcRect b="0" l="0" r="0" t="0"/>
          <a:stretch/>
        </p:blipFill>
        <p:spPr>
          <a:xfrm>
            <a:off x="1855084" y="175750"/>
            <a:ext cx="1184774" cy="2106291"/>
          </a:xfrm>
          <a:prstGeom prst="rect">
            <a:avLst/>
          </a:prstGeom>
          <a:noFill/>
          <a:ln>
            <a:noFill/>
          </a:ln>
          <a:effectLst>
            <a:outerShdw blurRad="114300" rotWithShape="0" algn="bl" dir="5580000" dist="47625">
              <a:srgbClr val="000000">
                <a:alpha val="50000"/>
              </a:srgbClr>
            </a:outerShdw>
          </a:effectLst>
        </p:spPr>
      </p:pic>
      <p:pic>
        <p:nvPicPr>
          <p:cNvPr id="133" name="Google Shape;133;p23"/>
          <p:cNvPicPr preferRelativeResize="0"/>
          <p:nvPr/>
        </p:nvPicPr>
        <p:blipFill rotWithShape="1">
          <a:blip r:embed="rId6">
            <a:alphaModFix/>
          </a:blip>
          <a:srcRect b="0" l="0" r="0" t="0"/>
          <a:stretch/>
        </p:blipFill>
        <p:spPr>
          <a:xfrm>
            <a:off x="3283367" y="175750"/>
            <a:ext cx="1184774" cy="2106291"/>
          </a:xfrm>
          <a:prstGeom prst="rect">
            <a:avLst/>
          </a:prstGeom>
          <a:noFill/>
          <a:ln>
            <a:noFill/>
          </a:ln>
          <a:effectLst>
            <a:outerShdw blurRad="114300" rotWithShape="0" algn="bl" dir="5580000" dist="47625">
              <a:srgbClr val="000000">
                <a:alpha val="50000"/>
              </a:srgbClr>
            </a:outerShdw>
          </a:effectLst>
        </p:spPr>
      </p:pic>
      <p:pic>
        <p:nvPicPr>
          <p:cNvPr id="134" name="Google Shape;134;p23"/>
          <p:cNvPicPr preferRelativeResize="0"/>
          <p:nvPr/>
        </p:nvPicPr>
        <p:blipFill rotWithShape="1">
          <a:blip r:embed="rId7">
            <a:alphaModFix/>
          </a:blip>
          <a:srcRect b="0" l="0" r="0" t="0"/>
          <a:stretch/>
        </p:blipFill>
        <p:spPr>
          <a:xfrm>
            <a:off x="426800" y="2463109"/>
            <a:ext cx="1184774" cy="2106291"/>
          </a:xfrm>
          <a:prstGeom prst="rect">
            <a:avLst/>
          </a:prstGeom>
          <a:noFill/>
          <a:ln>
            <a:noFill/>
          </a:ln>
          <a:effectLst>
            <a:outerShdw blurRad="114300" rotWithShape="0" algn="bl" dir="5580000" dist="47625">
              <a:srgbClr val="000000">
                <a:alpha val="50000"/>
              </a:srgbClr>
            </a:outerShdw>
          </a:effectLst>
        </p:spPr>
      </p:pic>
      <p:pic>
        <p:nvPicPr>
          <p:cNvPr id="135" name="Google Shape;135;p23"/>
          <p:cNvPicPr preferRelativeResize="0"/>
          <p:nvPr/>
        </p:nvPicPr>
        <p:blipFill rotWithShape="1">
          <a:blip r:embed="rId8">
            <a:alphaModFix/>
          </a:blip>
          <a:srcRect b="0" l="0" r="0" t="0"/>
          <a:stretch/>
        </p:blipFill>
        <p:spPr>
          <a:xfrm>
            <a:off x="1855084" y="2463109"/>
            <a:ext cx="1184774" cy="2106291"/>
          </a:xfrm>
          <a:prstGeom prst="rect">
            <a:avLst/>
          </a:prstGeom>
          <a:noFill/>
          <a:ln>
            <a:noFill/>
          </a:ln>
          <a:effectLst>
            <a:outerShdw blurRad="114300" rotWithShape="0" algn="bl" dir="5580000" dist="47625">
              <a:srgbClr val="000000">
                <a:alpha val="50000"/>
              </a:srgbClr>
            </a:outerShdw>
          </a:effectLst>
        </p:spPr>
      </p:pic>
      <p:pic>
        <p:nvPicPr>
          <p:cNvPr id="136" name="Google Shape;136;p23"/>
          <p:cNvPicPr preferRelativeResize="0"/>
          <p:nvPr/>
        </p:nvPicPr>
        <p:blipFill rotWithShape="1">
          <a:blip r:embed="rId9">
            <a:alphaModFix/>
          </a:blip>
          <a:srcRect b="0" l="0" r="0" t="0"/>
          <a:stretch/>
        </p:blipFill>
        <p:spPr>
          <a:xfrm>
            <a:off x="3283367" y="2463109"/>
            <a:ext cx="1184774" cy="2106291"/>
          </a:xfrm>
          <a:prstGeom prst="rect">
            <a:avLst/>
          </a:prstGeom>
          <a:noFill/>
          <a:ln>
            <a:noFill/>
          </a:ln>
          <a:effectLst>
            <a:outerShdw blurRad="114300" rotWithShape="0" algn="bl" dir="5580000" dist="47625">
              <a:srgbClr val="000000">
                <a:alpha val="50000"/>
              </a:srgbClr>
            </a:outerShdw>
          </a:effectLst>
        </p:spPr>
      </p:pic>
      <p:pic>
        <p:nvPicPr>
          <p:cNvPr id="137" name="Google Shape;137;p23"/>
          <p:cNvPicPr preferRelativeResize="0"/>
          <p:nvPr/>
        </p:nvPicPr>
        <p:blipFill rotWithShape="1">
          <a:blip r:embed="rId10">
            <a:alphaModFix/>
          </a:blip>
          <a:srcRect b="0" l="0" r="0" t="0"/>
          <a:stretch/>
        </p:blipFill>
        <p:spPr>
          <a:xfrm>
            <a:off x="5331075" y="175750"/>
            <a:ext cx="1507900" cy="4217900"/>
          </a:xfrm>
          <a:prstGeom prst="rect">
            <a:avLst/>
          </a:prstGeom>
          <a:noFill/>
          <a:ln>
            <a:noFill/>
          </a:ln>
          <a:effectLst>
            <a:outerShdw blurRad="114300" rotWithShape="0" algn="bl" dir="5400000" dist="38100">
              <a:srgbClr val="000000">
                <a:alpha val="50000"/>
              </a:srgbClr>
            </a:outerShdw>
          </a:effectLst>
        </p:spPr>
      </p:pic>
      <p:pic>
        <p:nvPicPr>
          <p:cNvPr id="138" name="Google Shape;138;p23"/>
          <p:cNvPicPr preferRelativeResize="0"/>
          <p:nvPr/>
        </p:nvPicPr>
        <p:blipFill rotWithShape="1">
          <a:blip r:embed="rId11">
            <a:alphaModFix/>
          </a:blip>
          <a:srcRect b="0" l="0" r="0" t="0"/>
          <a:stretch/>
        </p:blipFill>
        <p:spPr>
          <a:xfrm>
            <a:off x="7087050" y="351500"/>
            <a:ext cx="1507900" cy="4217900"/>
          </a:xfrm>
          <a:prstGeom prst="rect">
            <a:avLst/>
          </a:prstGeom>
          <a:noFill/>
          <a:ln>
            <a:noFill/>
          </a:ln>
          <a:effectLst>
            <a:outerShdw blurRad="114300" rotWithShape="0" algn="bl" dir="5400000" dist="38100">
              <a:srgbClr val="000000">
                <a:alpha val="50000"/>
              </a:srgbClr>
            </a:outerShdw>
          </a:effectLst>
        </p:spPr>
      </p:pic>
      <p:sp>
        <p:nvSpPr>
          <p:cNvPr id="139" name="Google Shape;139;p23"/>
          <p:cNvSpPr txBox="1"/>
          <p:nvPr/>
        </p:nvSpPr>
        <p:spPr>
          <a:xfrm>
            <a:off x="135375" y="4658125"/>
            <a:ext cx="51957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225FF"/>
                </a:solidFill>
                <a:latin typeface="Montserrat"/>
                <a:ea typeface="Montserrat"/>
                <a:cs typeface="Montserrat"/>
                <a:sym typeface="Montserrat"/>
              </a:rPr>
              <a:t>Low-Fidelity </a:t>
            </a:r>
            <a:r>
              <a:rPr b="1" lang="en">
                <a:solidFill>
                  <a:srgbClr val="3225FF"/>
                </a:solidFill>
                <a:latin typeface="Montserrat"/>
                <a:ea typeface="Montserrat"/>
                <a:cs typeface="Montserrat"/>
                <a:sym typeface="Montserrat"/>
              </a:rPr>
              <a:t>Wireframes</a:t>
            </a:r>
            <a:endParaRPr b="1">
              <a:solidFill>
                <a:srgbClr val="3225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5" name="Google Shape;145;p24"/>
          <p:cNvSpPr txBox="1"/>
          <p:nvPr/>
        </p:nvSpPr>
        <p:spPr>
          <a:xfrm>
            <a:off x="135375" y="4658125"/>
            <a:ext cx="51957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225FF"/>
                </a:solidFill>
                <a:latin typeface="Montserrat"/>
                <a:ea typeface="Montserrat"/>
                <a:cs typeface="Montserrat"/>
                <a:sym typeface="Montserrat"/>
              </a:rPr>
              <a:t>Hi-Fidelity Mockups: </a:t>
            </a:r>
            <a:r>
              <a:rPr b="1" lang="en">
                <a:solidFill>
                  <a:srgbClr val="3225FF"/>
                </a:solidFill>
                <a:latin typeface="Montserrat"/>
                <a:ea typeface="Montserrat"/>
                <a:cs typeface="Montserrat"/>
                <a:sym typeface="Montserrat"/>
              </a:rPr>
              <a:t>Welcome</a:t>
            </a:r>
            <a:endParaRPr b="1">
              <a:solidFill>
                <a:srgbClr val="3225FF"/>
              </a:solidFill>
              <a:latin typeface="Montserrat"/>
              <a:ea typeface="Montserrat"/>
              <a:cs typeface="Montserrat"/>
              <a:sym typeface="Montserrat"/>
            </a:endParaRPr>
          </a:p>
        </p:txBody>
      </p:sp>
      <p:pic>
        <p:nvPicPr>
          <p:cNvPr id="146" name="Google Shape;146;p24"/>
          <p:cNvPicPr preferRelativeResize="0"/>
          <p:nvPr/>
        </p:nvPicPr>
        <p:blipFill rotWithShape="1">
          <a:blip r:embed="rId4">
            <a:alphaModFix/>
          </a:blip>
          <a:srcRect b="0" l="0" r="0" t="0"/>
          <a:stretch/>
        </p:blipFill>
        <p:spPr>
          <a:xfrm>
            <a:off x="2594325" y="982575"/>
            <a:ext cx="1787800" cy="3178349"/>
          </a:xfrm>
          <a:prstGeom prst="rect">
            <a:avLst/>
          </a:prstGeom>
          <a:noFill/>
          <a:ln>
            <a:noFill/>
          </a:ln>
          <a:effectLst>
            <a:outerShdw blurRad="114300" rotWithShape="0" algn="bl" dir="5580000" dist="47625">
              <a:srgbClr val="000000">
                <a:alpha val="50000"/>
              </a:srgbClr>
            </a:outerShdw>
          </a:effectLst>
        </p:spPr>
      </p:pic>
      <p:pic>
        <p:nvPicPr>
          <p:cNvPr id="147" name="Google Shape;147;p24"/>
          <p:cNvPicPr preferRelativeResize="0"/>
          <p:nvPr/>
        </p:nvPicPr>
        <p:blipFill rotWithShape="1">
          <a:blip r:embed="rId5">
            <a:alphaModFix/>
          </a:blip>
          <a:srcRect b="0" l="0" r="0" t="0"/>
          <a:stretch/>
        </p:blipFill>
        <p:spPr>
          <a:xfrm>
            <a:off x="4761875" y="982575"/>
            <a:ext cx="1787800" cy="3178349"/>
          </a:xfrm>
          <a:prstGeom prst="rect">
            <a:avLst/>
          </a:prstGeom>
          <a:noFill/>
          <a:ln>
            <a:noFill/>
          </a:ln>
          <a:effectLst>
            <a:outerShdw blurRad="114300" rotWithShape="0" algn="bl" dir="5580000" dist="47625">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3" name="Google Shape;153;p25"/>
          <p:cNvSpPr txBox="1"/>
          <p:nvPr/>
        </p:nvSpPr>
        <p:spPr>
          <a:xfrm>
            <a:off x="135375" y="4658125"/>
            <a:ext cx="51957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225FF"/>
                </a:solidFill>
                <a:latin typeface="Montserrat"/>
                <a:ea typeface="Montserrat"/>
                <a:cs typeface="Montserrat"/>
                <a:sym typeface="Montserrat"/>
              </a:rPr>
              <a:t>Hi-Fidelity Mockups: </a:t>
            </a:r>
            <a:r>
              <a:rPr b="1" lang="en">
                <a:solidFill>
                  <a:srgbClr val="3225FF"/>
                </a:solidFill>
                <a:latin typeface="Montserrat"/>
                <a:ea typeface="Montserrat"/>
                <a:cs typeface="Montserrat"/>
                <a:sym typeface="Montserrat"/>
              </a:rPr>
              <a:t>Bluetooth Connection</a:t>
            </a:r>
            <a:endParaRPr b="1">
              <a:solidFill>
                <a:srgbClr val="3225FF"/>
              </a:solidFill>
              <a:latin typeface="Montserrat"/>
              <a:ea typeface="Montserrat"/>
              <a:cs typeface="Montserrat"/>
              <a:sym typeface="Montserrat"/>
            </a:endParaRPr>
          </a:p>
        </p:txBody>
      </p:sp>
      <p:pic>
        <p:nvPicPr>
          <p:cNvPr id="154" name="Google Shape;154;p25"/>
          <p:cNvPicPr preferRelativeResize="0"/>
          <p:nvPr/>
        </p:nvPicPr>
        <p:blipFill rotWithShape="1">
          <a:blip r:embed="rId4">
            <a:alphaModFix/>
          </a:blip>
          <a:srcRect b="0" l="0" r="0" t="0"/>
          <a:stretch/>
        </p:blipFill>
        <p:spPr>
          <a:xfrm>
            <a:off x="1574900" y="982575"/>
            <a:ext cx="1787800" cy="3178349"/>
          </a:xfrm>
          <a:prstGeom prst="rect">
            <a:avLst/>
          </a:prstGeom>
          <a:noFill/>
          <a:ln>
            <a:noFill/>
          </a:ln>
          <a:effectLst>
            <a:outerShdw blurRad="114300" rotWithShape="0" algn="bl" dir="5580000" dist="47625">
              <a:srgbClr val="000000">
                <a:alpha val="50000"/>
              </a:srgbClr>
            </a:outerShdw>
          </a:effectLst>
        </p:spPr>
      </p:pic>
      <p:pic>
        <p:nvPicPr>
          <p:cNvPr id="155" name="Google Shape;155;p25"/>
          <p:cNvPicPr preferRelativeResize="0"/>
          <p:nvPr/>
        </p:nvPicPr>
        <p:blipFill rotWithShape="1">
          <a:blip r:embed="rId5">
            <a:alphaModFix/>
          </a:blip>
          <a:srcRect b="0" l="0" r="0" t="0"/>
          <a:stretch/>
        </p:blipFill>
        <p:spPr>
          <a:xfrm>
            <a:off x="3742450" y="982575"/>
            <a:ext cx="1787800" cy="3178349"/>
          </a:xfrm>
          <a:prstGeom prst="rect">
            <a:avLst/>
          </a:prstGeom>
          <a:noFill/>
          <a:ln>
            <a:noFill/>
          </a:ln>
          <a:effectLst>
            <a:outerShdw blurRad="114300" rotWithShape="0" algn="bl" dir="5580000" dist="47625">
              <a:srgbClr val="000000">
                <a:alpha val="50000"/>
              </a:srgbClr>
            </a:outerShdw>
          </a:effectLst>
        </p:spPr>
      </p:pic>
      <p:pic>
        <p:nvPicPr>
          <p:cNvPr id="156" name="Google Shape;156;p25"/>
          <p:cNvPicPr preferRelativeResize="0"/>
          <p:nvPr/>
        </p:nvPicPr>
        <p:blipFill rotWithShape="1">
          <a:blip r:embed="rId6">
            <a:alphaModFix/>
          </a:blip>
          <a:srcRect b="0" l="0" r="0" t="0"/>
          <a:stretch/>
        </p:blipFill>
        <p:spPr>
          <a:xfrm>
            <a:off x="5910000" y="982575"/>
            <a:ext cx="1787800" cy="3178349"/>
          </a:xfrm>
          <a:prstGeom prst="rect">
            <a:avLst/>
          </a:prstGeom>
          <a:noFill/>
          <a:ln>
            <a:noFill/>
          </a:ln>
          <a:effectLst>
            <a:outerShdw blurRad="114300" rotWithShape="0" algn="bl" dir="5580000" dist="47625">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2" name="Google Shape;162;p26"/>
          <p:cNvSpPr txBox="1"/>
          <p:nvPr/>
        </p:nvSpPr>
        <p:spPr>
          <a:xfrm>
            <a:off x="135375" y="4658125"/>
            <a:ext cx="51957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225FF"/>
                </a:solidFill>
                <a:latin typeface="Montserrat"/>
                <a:ea typeface="Montserrat"/>
                <a:cs typeface="Montserrat"/>
                <a:sym typeface="Montserrat"/>
              </a:rPr>
              <a:t>Hi-Fidelity Mockups: </a:t>
            </a:r>
            <a:r>
              <a:rPr b="1" lang="en">
                <a:solidFill>
                  <a:srgbClr val="3225FF"/>
                </a:solidFill>
                <a:latin typeface="Montserrat"/>
                <a:ea typeface="Montserrat"/>
                <a:cs typeface="Montserrat"/>
                <a:sym typeface="Montserrat"/>
              </a:rPr>
              <a:t>Preferences</a:t>
            </a:r>
            <a:endParaRPr b="1">
              <a:solidFill>
                <a:srgbClr val="3225FF"/>
              </a:solidFill>
              <a:latin typeface="Montserrat"/>
              <a:ea typeface="Montserrat"/>
              <a:cs typeface="Montserrat"/>
              <a:sym typeface="Montserrat"/>
            </a:endParaRPr>
          </a:p>
        </p:txBody>
      </p:sp>
      <p:pic>
        <p:nvPicPr>
          <p:cNvPr id="163" name="Google Shape;163;p26"/>
          <p:cNvPicPr preferRelativeResize="0"/>
          <p:nvPr/>
        </p:nvPicPr>
        <p:blipFill>
          <a:blip r:embed="rId4">
            <a:alphaModFix/>
          </a:blip>
          <a:stretch>
            <a:fillRect/>
          </a:stretch>
        </p:blipFill>
        <p:spPr>
          <a:xfrm>
            <a:off x="3758051" y="246050"/>
            <a:ext cx="1662876" cy="4651403"/>
          </a:xfrm>
          <a:prstGeom prst="rect">
            <a:avLst/>
          </a:prstGeom>
          <a:noFill/>
          <a:ln>
            <a:noFill/>
          </a:ln>
          <a:effectLst>
            <a:outerShdw blurRad="114300" rotWithShape="0" algn="bl" dir="5400000" dist="38100">
              <a:srgbClr val="000000">
                <a:alpha val="50000"/>
              </a:srgbClr>
            </a:outerShdw>
          </a:effectLst>
        </p:spPr>
      </p:pic>
      <p:pic>
        <p:nvPicPr>
          <p:cNvPr id="164" name="Google Shape;164;p26"/>
          <p:cNvPicPr preferRelativeResize="0"/>
          <p:nvPr/>
        </p:nvPicPr>
        <p:blipFill rotWithShape="1">
          <a:blip r:embed="rId5">
            <a:alphaModFix/>
          </a:blip>
          <a:srcRect b="0" l="0" r="0" t="0"/>
          <a:stretch/>
        </p:blipFill>
        <p:spPr>
          <a:xfrm>
            <a:off x="5878726" y="246050"/>
            <a:ext cx="1662876" cy="4651403"/>
          </a:xfrm>
          <a:prstGeom prst="rect">
            <a:avLst/>
          </a:prstGeom>
          <a:noFill/>
          <a:ln>
            <a:noFill/>
          </a:ln>
          <a:effectLst>
            <a:outerShdw blurRad="114300" rotWithShape="0" algn="bl" dir="5400000" dist="3810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0" name="Google Shape;170;p27"/>
          <p:cNvSpPr txBox="1"/>
          <p:nvPr/>
        </p:nvSpPr>
        <p:spPr>
          <a:xfrm>
            <a:off x="135375" y="4658125"/>
            <a:ext cx="51957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225FF"/>
                </a:solidFill>
                <a:latin typeface="Montserrat"/>
                <a:ea typeface="Montserrat"/>
                <a:cs typeface="Montserrat"/>
                <a:sym typeface="Montserrat"/>
              </a:rPr>
              <a:t>Hi-Fidelity Mockups: </a:t>
            </a:r>
            <a:r>
              <a:rPr b="1" lang="en">
                <a:solidFill>
                  <a:srgbClr val="3225FF"/>
                </a:solidFill>
                <a:latin typeface="Montserrat"/>
                <a:ea typeface="Montserrat"/>
                <a:cs typeface="Montserrat"/>
                <a:sym typeface="Montserrat"/>
              </a:rPr>
              <a:t>Adventure</a:t>
            </a:r>
            <a:endParaRPr b="1">
              <a:solidFill>
                <a:srgbClr val="3225FF"/>
              </a:solidFill>
              <a:latin typeface="Montserrat"/>
              <a:ea typeface="Montserrat"/>
              <a:cs typeface="Montserrat"/>
              <a:sym typeface="Montserrat"/>
            </a:endParaRPr>
          </a:p>
        </p:txBody>
      </p:sp>
      <p:pic>
        <p:nvPicPr>
          <p:cNvPr id="171" name="Google Shape;171;p27"/>
          <p:cNvPicPr preferRelativeResize="0"/>
          <p:nvPr/>
        </p:nvPicPr>
        <p:blipFill rotWithShape="1">
          <a:blip r:embed="rId4">
            <a:alphaModFix/>
          </a:blip>
          <a:srcRect b="0" l="0" r="0" t="0"/>
          <a:stretch/>
        </p:blipFill>
        <p:spPr>
          <a:xfrm>
            <a:off x="1619425" y="982575"/>
            <a:ext cx="1787800" cy="3178349"/>
          </a:xfrm>
          <a:prstGeom prst="rect">
            <a:avLst/>
          </a:prstGeom>
          <a:noFill/>
          <a:ln>
            <a:noFill/>
          </a:ln>
          <a:effectLst>
            <a:outerShdw blurRad="114300" rotWithShape="0" algn="bl" dir="5580000" dist="47625">
              <a:srgbClr val="000000">
                <a:alpha val="50000"/>
              </a:srgbClr>
            </a:outerShdw>
          </a:effectLst>
        </p:spPr>
      </p:pic>
      <p:pic>
        <p:nvPicPr>
          <p:cNvPr id="172" name="Google Shape;172;p27"/>
          <p:cNvPicPr preferRelativeResize="0"/>
          <p:nvPr/>
        </p:nvPicPr>
        <p:blipFill rotWithShape="1">
          <a:blip r:embed="rId5">
            <a:alphaModFix/>
          </a:blip>
          <a:srcRect b="0" l="0" r="0" t="0"/>
          <a:stretch/>
        </p:blipFill>
        <p:spPr>
          <a:xfrm>
            <a:off x="3786975" y="982575"/>
            <a:ext cx="1787800" cy="3178349"/>
          </a:xfrm>
          <a:prstGeom prst="rect">
            <a:avLst/>
          </a:prstGeom>
          <a:noFill/>
          <a:ln>
            <a:noFill/>
          </a:ln>
          <a:effectLst>
            <a:outerShdw blurRad="114300" rotWithShape="0" algn="bl" dir="5580000" dist="47625">
              <a:srgbClr val="000000">
                <a:alpha val="50000"/>
              </a:srgbClr>
            </a:outerShdw>
          </a:effectLst>
        </p:spPr>
      </p:pic>
      <p:pic>
        <p:nvPicPr>
          <p:cNvPr id="173" name="Google Shape;173;p27"/>
          <p:cNvPicPr preferRelativeResize="0"/>
          <p:nvPr/>
        </p:nvPicPr>
        <p:blipFill rotWithShape="1">
          <a:blip r:embed="rId6">
            <a:alphaModFix/>
          </a:blip>
          <a:srcRect b="0" l="0" r="0" t="0"/>
          <a:stretch/>
        </p:blipFill>
        <p:spPr>
          <a:xfrm>
            <a:off x="5954525" y="982575"/>
            <a:ext cx="1787800" cy="3595478"/>
          </a:xfrm>
          <a:prstGeom prst="rect">
            <a:avLst/>
          </a:prstGeom>
          <a:noFill/>
          <a:ln>
            <a:noFill/>
          </a:ln>
          <a:effectLst>
            <a:outerShdw blurRad="114300" rotWithShape="0" algn="bl" dir="5580000" dist="47625">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3">
            <a:alphaModFix/>
          </a:blip>
          <a:stretch>
            <a:fillRect/>
          </a:stretch>
        </p:blipFill>
        <p:spPr>
          <a:xfrm>
            <a:off x="647475" y="710125"/>
            <a:ext cx="3716300" cy="2360351"/>
          </a:xfrm>
          <a:prstGeom prst="rect">
            <a:avLst/>
          </a:prstGeom>
          <a:noFill/>
          <a:ln>
            <a:noFill/>
          </a:ln>
        </p:spPr>
      </p:pic>
      <p:pic>
        <p:nvPicPr>
          <p:cNvPr id="179" name="Google Shape;179;p28"/>
          <p:cNvPicPr preferRelativeResize="0"/>
          <p:nvPr/>
        </p:nvPicPr>
        <p:blipFill>
          <a:blip r:embed="rId4">
            <a:alphaModFix/>
          </a:blip>
          <a:stretch>
            <a:fillRect/>
          </a:stretch>
        </p:blipFill>
        <p:spPr>
          <a:xfrm>
            <a:off x="647475" y="3222875"/>
            <a:ext cx="3716300" cy="1479388"/>
          </a:xfrm>
          <a:prstGeom prst="rect">
            <a:avLst/>
          </a:prstGeom>
          <a:noFill/>
          <a:ln>
            <a:noFill/>
          </a:ln>
        </p:spPr>
      </p:pic>
      <p:pic>
        <p:nvPicPr>
          <p:cNvPr id="180" name="Google Shape;180;p28"/>
          <p:cNvPicPr preferRelativeResize="0"/>
          <p:nvPr/>
        </p:nvPicPr>
        <p:blipFill>
          <a:blip r:embed="rId5">
            <a:alphaModFix/>
          </a:blip>
          <a:stretch>
            <a:fillRect/>
          </a:stretch>
        </p:blipFill>
        <p:spPr>
          <a:xfrm>
            <a:off x="4516175" y="710125"/>
            <a:ext cx="3803763" cy="3992151"/>
          </a:xfrm>
          <a:prstGeom prst="rect">
            <a:avLst/>
          </a:prstGeom>
          <a:noFill/>
          <a:ln>
            <a:noFill/>
          </a:ln>
        </p:spPr>
      </p:pic>
      <p:sp>
        <p:nvSpPr>
          <p:cNvPr id="181" name="Google Shape;181;p28"/>
          <p:cNvSpPr txBox="1"/>
          <p:nvPr/>
        </p:nvSpPr>
        <p:spPr>
          <a:xfrm>
            <a:off x="637725" y="282575"/>
            <a:ext cx="62901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225FF"/>
                </a:solidFill>
                <a:latin typeface="Montserrat"/>
                <a:ea typeface="Montserrat"/>
                <a:cs typeface="Montserrat"/>
                <a:sym typeface="Montserrat"/>
              </a:rPr>
              <a:t>Our First Iteration: </a:t>
            </a:r>
            <a:r>
              <a:rPr b="1" lang="en">
                <a:solidFill>
                  <a:srgbClr val="3225FF"/>
                </a:solidFill>
                <a:latin typeface="Montserrat"/>
                <a:ea typeface="Montserrat"/>
                <a:cs typeface="Montserrat"/>
                <a:sym typeface="Montserrat"/>
              </a:rPr>
              <a:t>3D-Print Shoes</a:t>
            </a:r>
            <a:endParaRPr b="1">
              <a:solidFill>
                <a:srgbClr val="3225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160650" y="137299"/>
            <a:ext cx="2735900" cy="2213501"/>
          </a:xfrm>
          <a:prstGeom prst="rect">
            <a:avLst/>
          </a:prstGeom>
          <a:noFill/>
          <a:ln>
            <a:noFill/>
          </a:ln>
        </p:spPr>
      </p:pic>
      <p:pic>
        <p:nvPicPr>
          <p:cNvPr id="187" name="Google Shape;187;p29"/>
          <p:cNvPicPr preferRelativeResize="0"/>
          <p:nvPr/>
        </p:nvPicPr>
        <p:blipFill>
          <a:blip r:embed="rId4">
            <a:alphaModFix/>
          </a:blip>
          <a:stretch>
            <a:fillRect/>
          </a:stretch>
        </p:blipFill>
        <p:spPr>
          <a:xfrm>
            <a:off x="4745000" y="2503200"/>
            <a:ext cx="1812302" cy="2487901"/>
          </a:xfrm>
          <a:prstGeom prst="rect">
            <a:avLst/>
          </a:prstGeom>
          <a:noFill/>
          <a:ln>
            <a:noFill/>
          </a:ln>
        </p:spPr>
      </p:pic>
      <p:pic>
        <p:nvPicPr>
          <p:cNvPr id="188" name="Google Shape;188;p29"/>
          <p:cNvPicPr preferRelativeResize="0"/>
          <p:nvPr/>
        </p:nvPicPr>
        <p:blipFill>
          <a:blip r:embed="rId5">
            <a:alphaModFix/>
          </a:blip>
          <a:stretch>
            <a:fillRect/>
          </a:stretch>
        </p:blipFill>
        <p:spPr>
          <a:xfrm>
            <a:off x="498950" y="2501750"/>
            <a:ext cx="2014014" cy="2487900"/>
          </a:xfrm>
          <a:prstGeom prst="rect">
            <a:avLst/>
          </a:prstGeom>
          <a:noFill/>
          <a:ln>
            <a:noFill/>
          </a:ln>
        </p:spPr>
      </p:pic>
      <p:pic>
        <p:nvPicPr>
          <p:cNvPr id="189" name="Google Shape;189;p29"/>
          <p:cNvPicPr preferRelativeResize="0"/>
          <p:nvPr/>
        </p:nvPicPr>
        <p:blipFill>
          <a:blip r:embed="rId6">
            <a:alphaModFix/>
          </a:blip>
          <a:stretch>
            <a:fillRect/>
          </a:stretch>
        </p:blipFill>
        <p:spPr>
          <a:xfrm>
            <a:off x="2589164" y="2503200"/>
            <a:ext cx="2079629" cy="2487900"/>
          </a:xfrm>
          <a:prstGeom prst="rect">
            <a:avLst/>
          </a:prstGeom>
          <a:noFill/>
          <a:ln>
            <a:noFill/>
          </a:ln>
        </p:spPr>
      </p:pic>
      <p:pic>
        <p:nvPicPr>
          <p:cNvPr id="190" name="Google Shape;190;p29"/>
          <p:cNvPicPr preferRelativeResize="0"/>
          <p:nvPr/>
        </p:nvPicPr>
        <p:blipFill>
          <a:blip r:embed="rId7">
            <a:alphaModFix/>
          </a:blip>
          <a:stretch>
            <a:fillRect/>
          </a:stretch>
        </p:blipFill>
        <p:spPr>
          <a:xfrm>
            <a:off x="2927200" y="137300"/>
            <a:ext cx="3216561" cy="2213501"/>
          </a:xfrm>
          <a:prstGeom prst="rect">
            <a:avLst/>
          </a:prstGeom>
          <a:noFill/>
          <a:ln>
            <a:noFill/>
          </a:ln>
        </p:spPr>
      </p:pic>
      <p:pic>
        <p:nvPicPr>
          <p:cNvPr id="191" name="Google Shape;191;p29"/>
          <p:cNvPicPr preferRelativeResize="0"/>
          <p:nvPr/>
        </p:nvPicPr>
        <p:blipFill rotWithShape="1">
          <a:blip r:embed="rId8">
            <a:alphaModFix/>
          </a:blip>
          <a:srcRect b="0" l="0" r="12846" t="0"/>
          <a:stretch/>
        </p:blipFill>
        <p:spPr>
          <a:xfrm>
            <a:off x="6221975" y="137300"/>
            <a:ext cx="2735900" cy="2213500"/>
          </a:xfrm>
          <a:prstGeom prst="rect">
            <a:avLst/>
          </a:prstGeom>
          <a:noFill/>
          <a:ln>
            <a:noFill/>
          </a:ln>
        </p:spPr>
      </p:pic>
      <p:pic>
        <p:nvPicPr>
          <p:cNvPr id="192" name="Google Shape;192;p29"/>
          <p:cNvPicPr preferRelativeResize="0"/>
          <p:nvPr/>
        </p:nvPicPr>
        <p:blipFill>
          <a:blip r:embed="rId9">
            <a:alphaModFix/>
          </a:blip>
          <a:stretch>
            <a:fillRect/>
          </a:stretch>
        </p:blipFill>
        <p:spPr>
          <a:xfrm>
            <a:off x="6633502" y="2501750"/>
            <a:ext cx="1918918" cy="2487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225FF"/>
                </a:solidFill>
                <a:latin typeface="Montserrat"/>
                <a:ea typeface="Montserrat"/>
                <a:cs typeface="Montserrat"/>
                <a:sym typeface="Montserrat"/>
              </a:rPr>
              <a:t>Work In-Progress </a:t>
            </a:r>
            <a:r>
              <a:rPr lang="en" sz="3600">
                <a:solidFill>
                  <a:srgbClr val="3225FF"/>
                </a:solidFill>
              </a:rPr>
              <a:t>⟶</a:t>
            </a:r>
            <a:r>
              <a:rPr b="1" lang="en">
                <a:solidFill>
                  <a:srgbClr val="3225FF"/>
                </a:solidFill>
                <a:latin typeface="Montserrat"/>
                <a:ea typeface="Montserrat"/>
                <a:cs typeface="Montserrat"/>
                <a:sym typeface="Montserrat"/>
              </a:rPr>
              <a:t> Product</a:t>
            </a:r>
            <a:endParaRPr b="1">
              <a:solidFill>
                <a:srgbClr val="3225FF"/>
              </a:solidFill>
              <a:latin typeface="Montserrat"/>
              <a:ea typeface="Montserrat"/>
              <a:cs typeface="Montserrat"/>
              <a:sym typeface="Montserrat"/>
            </a:endParaRPr>
          </a:p>
        </p:txBody>
      </p:sp>
      <p:pic>
        <p:nvPicPr>
          <p:cNvPr id="198" name="Google Shape;198;p30"/>
          <p:cNvPicPr preferRelativeResize="0"/>
          <p:nvPr/>
        </p:nvPicPr>
        <p:blipFill rotWithShape="1">
          <a:blip r:embed="rId3">
            <a:alphaModFix/>
          </a:blip>
          <a:srcRect b="0" l="0" r="20489" t="0"/>
          <a:stretch/>
        </p:blipFill>
        <p:spPr>
          <a:xfrm>
            <a:off x="2247575" y="1404025"/>
            <a:ext cx="2151098" cy="1932450"/>
          </a:xfrm>
          <a:prstGeom prst="rect">
            <a:avLst/>
          </a:prstGeom>
          <a:noFill/>
          <a:ln>
            <a:noFill/>
          </a:ln>
        </p:spPr>
      </p:pic>
      <p:pic>
        <p:nvPicPr>
          <p:cNvPr id="199" name="Google Shape;199;p30"/>
          <p:cNvPicPr preferRelativeResize="0"/>
          <p:nvPr/>
        </p:nvPicPr>
        <p:blipFill rotWithShape="1">
          <a:blip r:embed="rId4">
            <a:alphaModFix/>
          </a:blip>
          <a:srcRect b="24971" l="0" r="13232" t="20434"/>
          <a:stretch/>
        </p:blipFill>
        <p:spPr>
          <a:xfrm>
            <a:off x="3386950" y="3259313"/>
            <a:ext cx="3071901" cy="1380574"/>
          </a:xfrm>
          <a:prstGeom prst="rect">
            <a:avLst/>
          </a:prstGeom>
          <a:noFill/>
          <a:ln>
            <a:noFill/>
          </a:ln>
        </p:spPr>
      </p:pic>
      <p:pic>
        <p:nvPicPr>
          <p:cNvPr id="200" name="Google Shape;200;p30"/>
          <p:cNvPicPr preferRelativeResize="0"/>
          <p:nvPr/>
        </p:nvPicPr>
        <p:blipFill>
          <a:blip r:embed="rId5">
            <a:alphaModFix/>
          </a:blip>
          <a:stretch>
            <a:fillRect/>
          </a:stretch>
        </p:blipFill>
        <p:spPr>
          <a:xfrm>
            <a:off x="530978" y="1355750"/>
            <a:ext cx="1273850" cy="2921975"/>
          </a:xfrm>
          <a:prstGeom prst="rect">
            <a:avLst/>
          </a:prstGeom>
          <a:noFill/>
          <a:ln>
            <a:noFill/>
          </a:ln>
        </p:spPr>
      </p:pic>
      <p:pic>
        <p:nvPicPr>
          <p:cNvPr id="201" name="Google Shape;201;p30"/>
          <p:cNvPicPr preferRelativeResize="0"/>
          <p:nvPr/>
        </p:nvPicPr>
        <p:blipFill rotWithShape="1">
          <a:blip r:embed="rId6">
            <a:alphaModFix/>
          </a:blip>
          <a:srcRect b="9214" l="13796" r="8346" t="13415"/>
          <a:stretch/>
        </p:blipFill>
        <p:spPr>
          <a:xfrm>
            <a:off x="5774625" y="1375377"/>
            <a:ext cx="2901649" cy="2059699"/>
          </a:xfrm>
          <a:prstGeom prst="rect">
            <a:avLst/>
          </a:prstGeom>
          <a:noFill/>
          <a:ln>
            <a:noFill/>
          </a:ln>
        </p:spPr>
      </p:pic>
      <p:sp>
        <p:nvSpPr>
          <p:cNvPr id="202" name="Google Shape;202;p30"/>
          <p:cNvSpPr txBox="1"/>
          <p:nvPr/>
        </p:nvSpPr>
        <p:spPr>
          <a:xfrm>
            <a:off x="235500" y="4107150"/>
            <a:ext cx="2430900" cy="7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3-D Print Prototype</a:t>
            </a:r>
            <a:endParaRPr>
              <a:latin typeface="Montserrat"/>
              <a:ea typeface="Montserrat"/>
              <a:cs typeface="Montserrat"/>
              <a:sym typeface="Montserrat"/>
            </a:endParaRPr>
          </a:p>
        </p:txBody>
      </p:sp>
      <p:sp>
        <p:nvSpPr>
          <p:cNvPr id="203" name="Google Shape;203;p30"/>
          <p:cNvSpPr txBox="1"/>
          <p:nvPr/>
        </p:nvSpPr>
        <p:spPr>
          <a:xfrm>
            <a:off x="2323825" y="3119375"/>
            <a:ext cx="1698600" cy="8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Rapid Prototype</a:t>
            </a:r>
            <a:endParaRPr>
              <a:latin typeface="Montserrat"/>
              <a:ea typeface="Montserrat"/>
              <a:cs typeface="Montserrat"/>
              <a:sym typeface="Montserrat"/>
            </a:endParaRPr>
          </a:p>
        </p:txBody>
      </p:sp>
      <p:sp>
        <p:nvSpPr>
          <p:cNvPr id="204" name="Google Shape;204;p30"/>
          <p:cNvSpPr txBox="1"/>
          <p:nvPr/>
        </p:nvSpPr>
        <p:spPr>
          <a:xfrm>
            <a:off x="4082250" y="4605500"/>
            <a:ext cx="26514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Embedded LEDS</a:t>
            </a:r>
            <a:endParaRPr>
              <a:latin typeface="Montserrat"/>
              <a:ea typeface="Montserrat"/>
              <a:cs typeface="Montserrat"/>
              <a:sym typeface="Montserrat"/>
            </a:endParaRPr>
          </a:p>
        </p:txBody>
      </p:sp>
      <p:sp>
        <p:nvSpPr>
          <p:cNvPr id="205" name="Google Shape;205;p30"/>
          <p:cNvSpPr txBox="1"/>
          <p:nvPr/>
        </p:nvSpPr>
        <p:spPr>
          <a:xfrm>
            <a:off x="6664325" y="3435075"/>
            <a:ext cx="26514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Frosted</a:t>
            </a:r>
            <a:r>
              <a:rPr lang="en">
                <a:latin typeface="Montserrat"/>
                <a:ea typeface="Montserrat"/>
                <a:cs typeface="Montserrat"/>
                <a:sym typeface="Montserrat"/>
              </a:rPr>
              <a:t> LEDS</a:t>
            </a:r>
            <a:endParaRPr>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1"/>
          <p:cNvPicPr preferRelativeResize="0"/>
          <p:nvPr/>
        </p:nvPicPr>
        <p:blipFill rotWithShape="1">
          <a:blip r:embed="rId3">
            <a:alphaModFix/>
          </a:blip>
          <a:srcRect b="8567" l="0" r="0" t="0"/>
          <a:stretch/>
        </p:blipFill>
        <p:spPr>
          <a:xfrm flipH="1">
            <a:off x="0" y="0"/>
            <a:ext cx="4921699" cy="5143499"/>
          </a:xfrm>
          <a:prstGeom prst="rect">
            <a:avLst/>
          </a:prstGeom>
          <a:noFill/>
          <a:ln>
            <a:noFill/>
          </a:ln>
        </p:spPr>
      </p:pic>
      <p:sp>
        <p:nvSpPr>
          <p:cNvPr id="211" name="Google Shape;211;p31"/>
          <p:cNvSpPr txBox="1"/>
          <p:nvPr/>
        </p:nvSpPr>
        <p:spPr>
          <a:xfrm>
            <a:off x="5788150" y="371450"/>
            <a:ext cx="26514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225FF"/>
                </a:solidFill>
                <a:latin typeface="Montserrat"/>
                <a:ea typeface="Montserrat"/>
                <a:cs typeface="Montserrat"/>
                <a:sym typeface="Montserrat"/>
              </a:rPr>
              <a:t>Final Form</a:t>
            </a:r>
            <a:endParaRPr b="1" sz="3000">
              <a:solidFill>
                <a:srgbClr val="3225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4DCCB">
            <a:alpha val="12310"/>
          </a:srgbClr>
        </a:solid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2858213"/>
            <a:ext cx="8520600" cy="132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7200">
                <a:solidFill>
                  <a:srgbClr val="3225FF"/>
                </a:solidFill>
                <a:latin typeface="Montserrat"/>
                <a:ea typeface="Montserrat"/>
                <a:cs typeface="Montserrat"/>
                <a:sym typeface="Montserrat"/>
              </a:rPr>
              <a:t>DÉ</a:t>
            </a:r>
            <a:r>
              <a:rPr b="1" lang="en" sz="7200">
                <a:solidFill>
                  <a:srgbClr val="3225FF"/>
                </a:solidFill>
                <a:latin typeface="Montserrat"/>
                <a:ea typeface="Montserrat"/>
                <a:cs typeface="Montserrat"/>
                <a:sym typeface="Montserrat"/>
              </a:rPr>
              <a:t>RIVÉ</a:t>
            </a:r>
            <a:endParaRPr b="1" sz="7200">
              <a:solidFill>
                <a:srgbClr val="3225FF"/>
              </a:solidFill>
              <a:latin typeface="Montserrat"/>
              <a:ea typeface="Montserrat"/>
              <a:cs typeface="Montserrat"/>
              <a:sym typeface="Montserrat"/>
            </a:endParaRPr>
          </a:p>
          <a:p>
            <a:pPr indent="0" lvl="0" marL="0" rtl="0" algn="ctr">
              <a:spcBef>
                <a:spcPts val="0"/>
              </a:spcBef>
              <a:spcAft>
                <a:spcPts val="0"/>
              </a:spcAft>
              <a:buNone/>
            </a:pPr>
            <a:r>
              <a:rPr b="1" lang="en" sz="1800">
                <a:solidFill>
                  <a:schemeClr val="dk2"/>
                </a:solidFill>
                <a:latin typeface="Montserrat"/>
                <a:ea typeface="Montserrat"/>
                <a:cs typeface="Montserrat"/>
                <a:sym typeface="Montserrat"/>
              </a:rPr>
              <a:t>SHOES</a:t>
            </a:r>
            <a:r>
              <a:rPr lang="en" sz="1800">
                <a:solidFill>
                  <a:schemeClr val="dk2"/>
                </a:solidFill>
                <a:latin typeface="Montserrat"/>
                <a:ea typeface="Montserrat"/>
                <a:cs typeface="Montserrat"/>
                <a:sym typeface="Montserrat"/>
              </a:rPr>
              <a:t> YOUR OWN ADVENTURE</a:t>
            </a:r>
            <a:endParaRPr sz="1800">
              <a:solidFill>
                <a:schemeClr val="dk2"/>
              </a:solidFill>
              <a:latin typeface="Montserrat"/>
              <a:ea typeface="Montserrat"/>
              <a:cs typeface="Montserrat"/>
              <a:sym typeface="Montserrat"/>
            </a:endParaRPr>
          </a:p>
        </p:txBody>
      </p:sp>
      <p:pic>
        <p:nvPicPr>
          <p:cNvPr id="61" name="Google Shape;61;p14"/>
          <p:cNvPicPr preferRelativeResize="0"/>
          <p:nvPr/>
        </p:nvPicPr>
        <p:blipFill rotWithShape="1">
          <a:blip r:embed="rId3">
            <a:alphaModFix/>
          </a:blip>
          <a:srcRect b="0" l="0" r="0" t="0"/>
          <a:stretch/>
        </p:blipFill>
        <p:spPr>
          <a:xfrm>
            <a:off x="3644075" y="715900"/>
            <a:ext cx="1855850" cy="1855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2"/>
          <p:cNvPicPr preferRelativeResize="0"/>
          <p:nvPr/>
        </p:nvPicPr>
        <p:blipFill>
          <a:blip r:embed="rId3">
            <a:alphaModFix/>
          </a:blip>
          <a:stretch>
            <a:fillRect/>
          </a:stretch>
        </p:blipFill>
        <p:spPr>
          <a:xfrm>
            <a:off x="1600766" y="1529050"/>
            <a:ext cx="6327885" cy="2601650"/>
          </a:xfrm>
          <a:prstGeom prst="rect">
            <a:avLst/>
          </a:prstGeom>
          <a:noFill/>
          <a:ln>
            <a:noFill/>
          </a:ln>
        </p:spPr>
      </p:pic>
      <p:sp>
        <p:nvSpPr>
          <p:cNvPr id="217" name="Google Shape;21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225FF"/>
                </a:solidFill>
                <a:latin typeface="Montserrat"/>
                <a:ea typeface="Montserrat"/>
                <a:cs typeface="Montserrat"/>
                <a:sym typeface="Montserrat"/>
              </a:rPr>
              <a:t>Fabrication &amp; Technology</a:t>
            </a:r>
            <a:endParaRPr/>
          </a:p>
        </p:txBody>
      </p:sp>
      <p:cxnSp>
        <p:nvCxnSpPr>
          <p:cNvPr id="218" name="Google Shape;218;p32"/>
          <p:cNvCxnSpPr/>
          <p:nvPr/>
        </p:nvCxnSpPr>
        <p:spPr>
          <a:xfrm flipH="1">
            <a:off x="6246325" y="1542075"/>
            <a:ext cx="819900" cy="1395600"/>
          </a:xfrm>
          <a:prstGeom prst="straightConnector1">
            <a:avLst/>
          </a:prstGeom>
          <a:noFill/>
          <a:ln cap="flat" cmpd="sng" w="38100">
            <a:solidFill>
              <a:srgbClr val="84DCCB"/>
            </a:solidFill>
            <a:prstDash val="solid"/>
            <a:round/>
            <a:headEnd len="med" w="med" type="none"/>
            <a:tailEnd len="med" w="med" type="triangle"/>
          </a:ln>
        </p:spPr>
      </p:cxnSp>
      <p:cxnSp>
        <p:nvCxnSpPr>
          <p:cNvPr id="219" name="Google Shape;219;p32"/>
          <p:cNvCxnSpPr/>
          <p:nvPr/>
        </p:nvCxnSpPr>
        <p:spPr>
          <a:xfrm flipH="1" rot="10800000">
            <a:off x="1756800" y="3445300"/>
            <a:ext cx="585600" cy="624600"/>
          </a:xfrm>
          <a:prstGeom prst="straightConnector1">
            <a:avLst/>
          </a:prstGeom>
          <a:noFill/>
          <a:ln cap="flat" cmpd="sng" w="38100">
            <a:solidFill>
              <a:srgbClr val="84DCCB"/>
            </a:solidFill>
            <a:prstDash val="solid"/>
            <a:round/>
            <a:headEnd len="med" w="med" type="none"/>
            <a:tailEnd len="med" w="med" type="triangle"/>
          </a:ln>
        </p:spPr>
      </p:cxnSp>
      <p:cxnSp>
        <p:nvCxnSpPr>
          <p:cNvPr id="220" name="Google Shape;220;p32"/>
          <p:cNvCxnSpPr/>
          <p:nvPr/>
        </p:nvCxnSpPr>
        <p:spPr>
          <a:xfrm>
            <a:off x="1516725" y="1659175"/>
            <a:ext cx="2094600" cy="576000"/>
          </a:xfrm>
          <a:prstGeom prst="straightConnector1">
            <a:avLst/>
          </a:prstGeom>
          <a:noFill/>
          <a:ln cap="flat" cmpd="sng" w="38100">
            <a:solidFill>
              <a:srgbClr val="84DCCB"/>
            </a:solidFill>
            <a:prstDash val="solid"/>
            <a:round/>
            <a:headEnd len="med" w="med" type="none"/>
            <a:tailEnd len="med" w="med" type="triangle"/>
          </a:ln>
        </p:spPr>
      </p:cxnSp>
      <p:cxnSp>
        <p:nvCxnSpPr>
          <p:cNvPr id="221" name="Google Shape;221;p32"/>
          <p:cNvCxnSpPr/>
          <p:nvPr/>
        </p:nvCxnSpPr>
        <p:spPr>
          <a:xfrm rot="10800000">
            <a:off x="7990875" y="3460425"/>
            <a:ext cx="451500" cy="623400"/>
          </a:xfrm>
          <a:prstGeom prst="straightConnector1">
            <a:avLst/>
          </a:prstGeom>
          <a:noFill/>
          <a:ln cap="flat" cmpd="sng" w="38100">
            <a:solidFill>
              <a:srgbClr val="84DCCB"/>
            </a:solidFill>
            <a:prstDash val="solid"/>
            <a:round/>
            <a:headEnd len="med" w="med" type="none"/>
            <a:tailEnd len="med" w="med" type="triangle"/>
          </a:ln>
        </p:spPr>
      </p:cxnSp>
      <p:sp>
        <p:nvSpPr>
          <p:cNvPr id="222" name="Google Shape;222;p32"/>
          <p:cNvSpPr txBox="1"/>
          <p:nvPr>
            <p:ph idx="1" type="body"/>
          </p:nvPr>
        </p:nvSpPr>
        <p:spPr>
          <a:xfrm>
            <a:off x="278325" y="1261025"/>
            <a:ext cx="15468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ontserrat"/>
                <a:ea typeface="Montserrat"/>
                <a:cs typeface="Montserrat"/>
                <a:sym typeface="Montserrat"/>
              </a:rPr>
              <a:t>Leather Detailing</a:t>
            </a:r>
            <a:endParaRPr>
              <a:latin typeface="Montserrat"/>
              <a:ea typeface="Montserrat"/>
              <a:cs typeface="Montserrat"/>
              <a:sym typeface="Montserrat"/>
            </a:endParaRPr>
          </a:p>
        </p:txBody>
      </p:sp>
      <p:sp>
        <p:nvSpPr>
          <p:cNvPr id="223" name="Google Shape;223;p32"/>
          <p:cNvSpPr txBox="1"/>
          <p:nvPr>
            <p:ph idx="1" type="body"/>
          </p:nvPr>
        </p:nvSpPr>
        <p:spPr>
          <a:xfrm>
            <a:off x="409450" y="3536025"/>
            <a:ext cx="1546800" cy="114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ontserrat"/>
                <a:ea typeface="Montserrat"/>
                <a:cs typeface="Montserrat"/>
                <a:sym typeface="Montserrat"/>
              </a:rPr>
              <a:t>Neopixels that take you places</a:t>
            </a:r>
            <a:endParaRPr>
              <a:latin typeface="Montserrat"/>
              <a:ea typeface="Montserrat"/>
              <a:cs typeface="Montserrat"/>
              <a:sym typeface="Montserrat"/>
            </a:endParaRPr>
          </a:p>
        </p:txBody>
      </p:sp>
      <p:sp>
        <p:nvSpPr>
          <p:cNvPr id="224" name="Google Shape;224;p32"/>
          <p:cNvSpPr txBox="1"/>
          <p:nvPr>
            <p:ph idx="1" type="body"/>
          </p:nvPr>
        </p:nvSpPr>
        <p:spPr>
          <a:xfrm>
            <a:off x="6741675" y="807175"/>
            <a:ext cx="18534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ontserrat"/>
                <a:ea typeface="Montserrat"/>
                <a:cs typeface="Montserrat"/>
                <a:sym typeface="Montserrat"/>
              </a:rPr>
              <a:t>Feather M0 w/ Bluetooth</a:t>
            </a:r>
            <a:endParaRPr>
              <a:latin typeface="Montserrat"/>
              <a:ea typeface="Montserrat"/>
              <a:cs typeface="Montserrat"/>
              <a:sym typeface="Montserrat"/>
            </a:endParaRPr>
          </a:p>
        </p:txBody>
      </p:sp>
      <p:sp>
        <p:nvSpPr>
          <p:cNvPr id="225" name="Google Shape;225;p32"/>
          <p:cNvSpPr txBox="1"/>
          <p:nvPr>
            <p:ph idx="1" type="body"/>
          </p:nvPr>
        </p:nvSpPr>
        <p:spPr>
          <a:xfrm>
            <a:off x="7290600" y="4054900"/>
            <a:ext cx="1853400" cy="102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ontserrat"/>
                <a:ea typeface="Montserrat"/>
                <a:cs typeface="Montserrat"/>
                <a:sym typeface="Montserrat"/>
              </a:rPr>
              <a:t>Power Switch &amp; Charging Port</a:t>
            </a:r>
            <a:endParaRPr>
              <a:latin typeface="Montserrat"/>
              <a:ea typeface="Montserrat"/>
              <a:cs typeface="Montserrat"/>
              <a:sym typeface="Montserrat"/>
            </a:endParaRPr>
          </a:p>
        </p:txBody>
      </p:sp>
      <p:cxnSp>
        <p:nvCxnSpPr>
          <p:cNvPr id="226" name="Google Shape;226;p32"/>
          <p:cNvCxnSpPr/>
          <p:nvPr/>
        </p:nvCxnSpPr>
        <p:spPr>
          <a:xfrm rot="10800000">
            <a:off x="3321700" y="3050475"/>
            <a:ext cx="16200" cy="999900"/>
          </a:xfrm>
          <a:prstGeom prst="straightConnector1">
            <a:avLst/>
          </a:prstGeom>
          <a:noFill/>
          <a:ln cap="flat" cmpd="sng" w="38100">
            <a:solidFill>
              <a:srgbClr val="84DCCB"/>
            </a:solidFill>
            <a:prstDash val="solid"/>
            <a:round/>
            <a:headEnd len="med" w="med" type="none"/>
            <a:tailEnd len="med" w="med" type="triangle"/>
          </a:ln>
        </p:spPr>
      </p:cxnSp>
      <p:sp>
        <p:nvSpPr>
          <p:cNvPr id="227" name="Google Shape;227;p32"/>
          <p:cNvSpPr txBox="1"/>
          <p:nvPr>
            <p:ph idx="1" type="body"/>
          </p:nvPr>
        </p:nvSpPr>
        <p:spPr>
          <a:xfrm>
            <a:off x="2851700" y="4054900"/>
            <a:ext cx="1853400" cy="102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ontserrat"/>
                <a:ea typeface="Montserrat"/>
                <a:cs typeface="Montserrat"/>
                <a:sym typeface="Montserrat"/>
              </a:rPr>
              <a:t>Thin 3.7V Lithium Battery</a:t>
            </a:r>
            <a:endParaRPr>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a:solidFill>
                  <a:srgbClr val="3225FF"/>
                </a:solidFill>
                <a:latin typeface="Montserrat"/>
                <a:ea typeface="Montserrat"/>
                <a:cs typeface="Montserrat"/>
                <a:sym typeface="Montserrat"/>
              </a:rPr>
              <a:t>Future Considerations</a:t>
            </a:r>
            <a:endParaRPr b="1">
              <a:solidFill>
                <a:srgbClr val="3225FF"/>
              </a:solidFill>
              <a:latin typeface="Montserrat"/>
              <a:ea typeface="Montserrat"/>
              <a:cs typeface="Montserrat"/>
              <a:sym typeface="Montserrat"/>
            </a:endParaRPr>
          </a:p>
        </p:txBody>
      </p:sp>
      <p:sp>
        <p:nvSpPr>
          <p:cNvPr id="233" name="Google Shape;23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Medium"/>
              <a:buChar char="●"/>
            </a:pPr>
            <a:r>
              <a:rPr lang="en">
                <a:latin typeface="Montserrat Medium"/>
                <a:ea typeface="Montserrat Medium"/>
                <a:cs typeface="Montserrat Medium"/>
                <a:sym typeface="Montserrat Medium"/>
              </a:rPr>
              <a:t>Enable users to </a:t>
            </a:r>
            <a:r>
              <a:rPr b="1" lang="en">
                <a:solidFill>
                  <a:schemeClr val="dk1"/>
                </a:solidFill>
                <a:latin typeface="Montserrat"/>
                <a:ea typeface="Montserrat"/>
                <a:cs typeface="Montserrat"/>
                <a:sym typeface="Montserrat"/>
              </a:rPr>
              <a:t>send status or location updates</a:t>
            </a:r>
            <a:br>
              <a:rPr lang="en">
                <a:latin typeface="Montserrat Medium"/>
                <a:ea typeface="Montserrat Medium"/>
                <a:cs typeface="Montserrat Medium"/>
                <a:sym typeface="Montserrat Medium"/>
              </a:rPr>
            </a:br>
            <a:endParaRPr>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a:latin typeface="Montserrat Medium"/>
                <a:ea typeface="Montserrat Medium"/>
                <a:cs typeface="Montserrat Medium"/>
                <a:sym typeface="Montserrat Medium"/>
              </a:rPr>
              <a:t>Include </a:t>
            </a:r>
            <a:r>
              <a:rPr b="1" lang="en">
                <a:solidFill>
                  <a:srgbClr val="000000"/>
                </a:solidFill>
                <a:latin typeface="Montserrat"/>
                <a:ea typeface="Montserrat"/>
                <a:cs typeface="Montserrat"/>
                <a:sym typeface="Montserrat"/>
              </a:rPr>
              <a:t>haptic feedback</a:t>
            </a:r>
            <a:r>
              <a:rPr lang="en">
                <a:latin typeface="Montserrat Medium"/>
                <a:ea typeface="Montserrat Medium"/>
                <a:cs typeface="Montserrat Medium"/>
                <a:sym typeface="Montserrat Medium"/>
              </a:rPr>
              <a:t> to inform user of upcoming direction without distractions</a:t>
            </a:r>
            <a:br>
              <a:rPr lang="en">
                <a:latin typeface="Montserrat Medium"/>
                <a:ea typeface="Montserrat Medium"/>
                <a:cs typeface="Montserrat Medium"/>
                <a:sym typeface="Montserrat Medium"/>
              </a:rPr>
            </a:br>
            <a:endParaRPr>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a:latin typeface="Montserrat Medium"/>
                <a:ea typeface="Montserrat Medium"/>
                <a:cs typeface="Montserrat Medium"/>
                <a:sym typeface="Montserrat Medium"/>
              </a:rPr>
              <a:t>Create </a:t>
            </a:r>
            <a:r>
              <a:rPr b="1" lang="en">
                <a:solidFill>
                  <a:srgbClr val="000000"/>
                </a:solidFill>
                <a:latin typeface="Montserrat"/>
                <a:ea typeface="Montserrat"/>
                <a:cs typeface="Montserrat"/>
                <a:sym typeface="Montserrat"/>
              </a:rPr>
              <a:t>modular lights</a:t>
            </a:r>
            <a:r>
              <a:rPr lang="en">
                <a:latin typeface="Montserrat Medium"/>
                <a:ea typeface="Montserrat Medium"/>
                <a:cs typeface="Montserrat Medium"/>
                <a:sym typeface="Montserrat Medium"/>
              </a:rPr>
              <a:t> to attach to different pairs of shoes</a:t>
            </a:r>
            <a:br>
              <a:rPr lang="en">
                <a:latin typeface="Montserrat Medium"/>
                <a:ea typeface="Montserrat Medium"/>
                <a:cs typeface="Montserrat Medium"/>
                <a:sym typeface="Montserrat Medium"/>
              </a:rPr>
            </a:br>
            <a:endParaRPr>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b="1" lang="en">
                <a:solidFill>
                  <a:srgbClr val="000000"/>
                </a:solidFill>
                <a:latin typeface="Montserrat"/>
                <a:ea typeface="Montserrat"/>
                <a:cs typeface="Montserrat"/>
                <a:sym typeface="Montserrat"/>
              </a:rPr>
              <a:t>Record user journey</a:t>
            </a:r>
            <a:r>
              <a:rPr lang="en">
                <a:latin typeface="Montserrat Medium"/>
                <a:ea typeface="Montserrat Medium"/>
                <a:cs typeface="Montserrat Medium"/>
                <a:sym typeface="Montserrat Medium"/>
              </a:rPr>
              <a:t> to create a new adventure</a:t>
            </a:r>
            <a:br>
              <a:rPr lang="en">
                <a:latin typeface="Montserrat Medium"/>
                <a:ea typeface="Montserrat Medium"/>
                <a:cs typeface="Montserrat Medium"/>
                <a:sym typeface="Montserrat Medium"/>
              </a:rPr>
            </a:br>
            <a:endParaRPr>
              <a:solidFill>
                <a:srgbClr val="000000"/>
              </a:solidFill>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a:buChar char="●"/>
            </a:pPr>
            <a:r>
              <a:rPr b="1" lang="en">
                <a:solidFill>
                  <a:srgbClr val="000000"/>
                </a:solidFill>
                <a:latin typeface="Montserrat"/>
                <a:ea typeface="Montserrat"/>
                <a:cs typeface="Montserrat"/>
                <a:sym typeface="Montserrat"/>
              </a:rPr>
              <a:t>Open Source: </a:t>
            </a:r>
            <a:r>
              <a:rPr lang="en">
                <a:latin typeface="Montserrat Medium"/>
                <a:ea typeface="Montserrat Medium"/>
                <a:cs typeface="Montserrat Medium"/>
                <a:sym typeface="Montserrat Medium"/>
              </a:rPr>
              <a:t>Accessible Android Platform, 3D Print Files</a:t>
            </a:r>
            <a:endParaRPr>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34"/>
          <p:cNvPicPr preferRelativeResize="0"/>
          <p:nvPr/>
        </p:nvPicPr>
        <p:blipFill>
          <a:blip r:embed="rId3">
            <a:alphaModFix/>
          </a:blip>
          <a:stretch>
            <a:fillRect/>
          </a:stretch>
        </p:blipFill>
        <p:spPr>
          <a:xfrm>
            <a:off x="1691400" y="152400"/>
            <a:ext cx="6774181" cy="4838701"/>
          </a:xfrm>
          <a:prstGeom prst="rect">
            <a:avLst/>
          </a:prstGeom>
          <a:noFill/>
          <a:ln>
            <a:noFill/>
          </a:ln>
        </p:spPr>
      </p:pic>
      <p:sp>
        <p:nvSpPr>
          <p:cNvPr id="239" name="Google Shape;239;p34"/>
          <p:cNvSpPr/>
          <p:nvPr/>
        </p:nvSpPr>
        <p:spPr>
          <a:xfrm>
            <a:off x="0" y="-23425"/>
            <a:ext cx="4572000" cy="979200"/>
          </a:xfrm>
          <a:prstGeom prst="rect">
            <a:avLst/>
          </a:prstGeom>
          <a:solidFill>
            <a:srgbClr val="322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txBox="1"/>
          <p:nvPr>
            <p:ph type="ctrTitle"/>
          </p:nvPr>
        </p:nvSpPr>
        <p:spPr>
          <a:xfrm>
            <a:off x="76200" y="-23425"/>
            <a:ext cx="3807900" cy="183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Montserrat"/>
                <a:ea typeface="Montserrat"/>
                <a:cs typeface="Montserrat"/>
                <a:sym typeface="Montserrat"/>
              </a:rPr>
              <a:t>DÉRIVÉ</a:t>
            </a:r>
            <a:endParaRPr b="1" sz="6000">
              <a:solidFill>
                <a:srgbClr val="FFFFFF"/>
              </a:solidFill>
              <a:latin typeface="Montserrat"/>
              <a:ea typeface="Montserrat"/>
              <a:cs typeface="Montserrat"/>
              <a:sym typeface="Montserrat"/>
            </a:endParaRPr>
          </a:p>
          <a:p>
            <a:pPr indent="0" lvl="0" marL="0" rtl="0" algn="l">
              <a:spcBef>
                <a:spcPts val="0"/>
              </a:spcBef>
              <a:spcAft>
                <a:spcPts val="0"/>
              </a:spcAft>
              <a:buNone/>
            </a:pPr>
            <a:br>
              <a:rPr lang="en" sz="1600">
                <a:solidFill>
                  <a:srgbClr val="3225FF"/>
                </a:solidFill>
                <a:latin typeface="Montserrat"/>
                <a:ea typeface="Montserrat"/>
                <a:cs typeface="Montserrat"/>
                <a:sym typeface="Montserrat"/>
              </a:rPr>
            </a:br>
            <a:r>
              <a:rPr lang="en" sz="1600">
                <a:solidFill>
                  <a:srgbClr val="3225FF"/>
                </a:solidFill>
                <a:latin typeface="Montserrat"/>
                <a:ea typeface="Montserrat"/>
                <a:cs typeface="Montserrat"/>
                <a:sym typeface="Montserrat"/>
              </a:rPr>
              <a:t>ARE YOU READY TO </a:t>
            </a:r>
            <a:br>
              <a:rPr lang="en" sz="1600">
                <a:solidFill>
                  <a:srgbClr val="3225FF"/>
                </a:solidFill>
                <a:latin typeface="Montserrat"/>
                <a:ea typeface="Montserrat"/>
                <a:cs typeface="Montserrat"/>
                <a:sym typeface="Montserrat"/>
              </a:rPr>
            </a:br>
            <a:r>
              <a:rPr b="1" lang="en" sz="1600">
                <a:solidFill>
                  <a:srgbClr val="3225FF"/>
                </a:solidFill>
                <a:latin typeface="Montserrat"/>
                <a:ea typeface="Montserrat"/>
                <a:cs typeface="Montserrat"/>
                <a:sym typeface="Montserrat"/>
              </a:rPr>
              <a:t>SHOES YOUR OWN ADVENTURE</a:t>
            </a:r>
            <a:r>
              <a:rPr lang="en" sz="1600">
                <a:solidFill>
                  <a:srgbClr val="3225FF"/>
                </a:solidFill>
                <a:latin typeface="Montserrat"/>
                <a:ea typeface="Montserrat"/>
                <a:cs typeface="Montserrat"/>
                <a:sym typeface="Montserrat"/>
              </a:rPr>
              <a:t>?</a:t>
            </a:r>
            <a:endParaRPr sz="1600">
              <a:solidFill>
                <a:srgbClr val="3225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225FF"/>
                </a:solidFill>
                <a:latin typeface="Montserrat"/>
                <a:ea typeface="Montserrat"/>
                <a:cs typeface="Montserrat"/>
                <a:sym typeface="Montserrat"/>
              </a:rPr>
              <a:t>Our Motivation</a:t>
            </a:r>
            <a:endParaRPr b="1">
              <a:solidFill>
                <a:srgbClr val="3225FF"/>
              </a:solidFill>
              <a:latin typeface="Montserrat"/>
              <a:ea typeface="Montserrat"/>
              <a:cs typeface="Montserrat"/>
              <a:sym typeface="Montserrat"/>
            </a:endParaRPr>
          </a:p>
        </p:txBody>
      </p:sp>
      <p:sp>
        <p:nvSpPr>
          <p:cNvPr id="67" name="Google Shape;67;p15"/>
          <p:cNvSpPr txBox="1"/>
          <p:nvPr>
            <p:ph idx="1" type="body"/>
          </p:nvPr>
        </p:nvSpPr>
        <p:spPr>
          <a:xfrm>
            <a:off x="311700" y="1152475"/>
            <a:ext cx="759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ontserrat"/>
                <a:ea typeface="Montserrat"/>
                <a:cs typeface="Montserrat"/>
                <a:sym typeface="Montserrat"/>
              </a:rPr>
              <a:t>We’re so focused on getting from A to B that we </a:t>
            </a:r>
            <a:r>
              <a:rPr b="1" i="1" lang="en" sz="2400">
                <a:solidFill>
                  <a:schemeClr val="dk1"/>
                </a:solidFill>
                <a:latin typeface="Montserrat"/>
                <a:ea typeface="Montserrat"/>
                <a:cs typeface="Montserrat"/>
                <a:sym typeface="Montserrat"/>
              </a:rPr>
              <a:t>forget </a:t>
            </a:r>
            <a:r>
              <a:rPr b="1" lang="en" sz="2400">
                <a:solidFill>
                  <a:schemeClr val="dk1"/>
                </a:solidFill>
                <a:latin typeface="Montserrat"/>
                <a:ea typeface="Montserrat"/>
                <a:cs typeface="Montserrat"/>
                <a:sym typeface="Montserrat"/>
              </a:rPr>
              <a:t>to appreciate the journey.</a:t>
            </a:r>
            <a:endParaRPr sz="2400">
              <a:solidFill>
                <a:schemeClr val="dk1"/>
              </a:solidFill>
              <a:latin typeface="Montserrat"/>
              <a:ea typeface="Montserrat"/>
              <a:cs typeface="Montserrat"/>
              <a:sym typeface="Montserrat"/>
            </a:endParaRPr>
          </a:p>
          <a:p>
            <a:pPr indent="-330200" lvl="0" marL="457200" rtl="0" algn="l">
              <a:spcBef>
                <a:spcPts val="1600"/>
              </a:spcBef>
              <a:spcAft>
                <a:spcPts val="0"/>
              </a:spcAft>
              <a:buSzPts val="1600"/>
              <a:buFont typeface="Montserrat"/>
              <a:buChar char="●"/>
            </a:pPr>
            <a:r>
              <a:rPr b="1" lang="en" sz="1600">
                <a:latin typeface="Montserrat"/>
                <a:ea typeface="Montserrat"/>
                <a:cs typeface="Montserrat"/>
                <a:sym typeface="Montserrat"/>
              </a:rPr>
              <a:t>Address the problem</a:t>
            </a:r>
            <a:r>
              <a:rPr lang="en" sz="1600">
                <a:latin typeface="Montserrat"/>
                <a:ea typeface="Montserrat"/>
                <a:cs typeface="Montserrat"/>
                <a:sym typeface="Montserrat"/>
              </a:rPr>
              <a:t> of being disconnected from the environment.</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Encourage</a:t>
            </a:r>
            <a:r>
              <a:rPr lang="en" sz="1600">
                <a:latin typeface="Montserrat"/>
                <a:ea typeface="Montserrat"/>
                <a:cs typeface="Montserrat"/>
                <a:sym typeface="Montserrat"/>
              </a:rPr>
              <a:t> people to</a:t>
            </a:r>
            <a:r>
              <a:rPr b="1" lang="en" sz="1600">
                <a:latin typeface="Montserrat"/>
                <a:ea typeface="Montserrat"/>
                <a:cs typeface="Montserrat"/>
                <a:sym typeface="Montserrat"/>
              </a:rPr>
              <a:t> </a:t>
            </a:r>
            <a:r>
              <a:rPr lang="en" sz="1600">
                <a:latin typeface="Montserrat"/>
                <a:ea typeface="Montserrat"/>
                <a:cs typeface="Montserrat"/>
                <a:sym typeface="Montserrat"/>
              </a:rPr>
              <a:t>be present, rather than on their phones</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Empower</a:t>
            </a:r>
            <a:r>
              <a:rPr lang="en" sz="1600">
                <a:latin typeface="Montserrat"/>
                <a:ea typeface="Montserrat"/>
                <a:cs typeface="Montserrat"/>
                <a:sym typeface="Montserrat"/>
              </a:rPr>
              <a:t> people to explore on their own or share their adventure with others.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Inspire</a:t>
            </a:r>
            <a:r>
              <a:rPr lang="en" sz="1600">
                <a:latin typeface="Montserrat"/>
                <a:ea typeface="Montserrat"/>
                <a:cs typeface="Montserrat"/>
                <a:sym typeface="Montserrat"/>
              </a:rPr>
              <a:t> spontaneous discovery and detours</a:t>
            </a:r>
            <a:endParaRPr sz="1600">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8260200" y="135025"/>
            <a:ext cx="691000" cy="69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225FF"/>
                </a:solidFill>
                <a:latin typeface="Montserrat"/>
                <a:ea typeface="Montserrat"/>
                <a:cs typeface="Montserrat"/>
                <a:sym typeface="Montserrat"/>
              </a:rPr>
              <a:t>How might we introduce a sense of adventure through human-powered transportation?</a:t>
            </a:r>
            <a:endParaRPr b="1" sz="3000">
              <a:solidFill>
                <a:srgbClr val="3225FF"/>
              </a:solidFill>
              <a:latin typeface="Montserrat"/>
              <a:ea typeface="Montserrat"/>
              <a:cs typeface="Montserrat"/>
              <a:sym typeface="Montserrat"/>
            </a:endParaRPr>
          </a:p>
        </p:txBody>
      </p:sp>
      <p:pic>
        <p:nvPicPr>
          <p:cNvPr id="74" name="Google Shape;74;p16"/>
          <p:cNvPicPr preferRelativeResize="0"/>
          <p:nvPr/>
        </p:nvPicPr>
        <p:blipFill>
          <a:blip r:embed="rId3">
            <a:alphaModFix/>
          </a:blip>
          <a:stretch>
            <a:fillRect/>
          </a:stretch>
        </p:blipFill>
        <p:spPr>
          <a:xfrm>
            <a:off x="8260200" y="135025"/>
            <a:ext cx="691000" cy="69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3225FF"/>
                </a:solidFill>
                <a:latin typeface="Montserrat"/>
                <a:ea typeface="Montserrat"/>
                <a:cs typeface="Montserrat"/>
                <a:sym typeface="Montserrat"/>
              </a:rPr>
              <a:t>Our Target User</a:t>
            </a:r>
            <a:endParaRPr/>
          </a:p>
        </p:txBody>
      </p:sp>
      <p:sp>
        <p:nvSpPr>
          <p:cNvPr id="80" name="Google Shape;80;p17"/>
          <p:cNvSpPr txBox="1"/>
          <p:nvPr>
            <p:ph idx="1" type="body"/>
          </p:nvPr>
        </p:nvSpPr>
        <p:spPr>
          <a:xfrm>
            <a:off x="311700" y="1152475"/>
            <a:ext cx="5772900" cy="361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latin typeface="Montserrat"/>
                <a:ea typeface="Montserrat"/>
                <a:cs typeface="Montserrat"/>
                <a:sym typeface="Montserrat"/>
              </a:rPr>
              <a:t>Young adults whose primary mode of transportation is </a:t>
            </a:r>
            <a:r>
              <a:rPr b="1" lang="en">
                <a:solidFill>
                  <a:srgbClr val="000000"/>
                </a:solidFill>
                <a:latin typeface="Montserrat"/>
                <a:ea typeface="Montserrat"/>
                <a:cs typeface="Montserrat"/>
                <a:sym typeface="Montserrat"/>
              </a:rPr>
              <a:t>walking</a:t>
            </a:r>
            <a:r>
              <a:rPr lang="en">
                <a:latin typeface="Montserrat"/>
                <a:ea typeface="Montserrat"/>
                <a:cs typeface="Montserrat"/>
                <a:sym typeface="Montserrat"/>
              </a:rPr>
              <a:t>.</a:t>
            </a:r>
            <a:br>
              <a:rPr b="1" lang="en">
                <a:latin typeface="Montserrat"/>
                <a:ea typeface="Montserrat"/>
                <a:cs typeface="Montserrat"/>
                <a:sym typeface="Montserrat"/>
              </a:rPr>
            </a:br>
            <a:r>
              <a:rPr lang="en">
                <a:latin typeface="Montserrat"/>
                <a:ea typeface="Montserrat"/>
                <a:cs typeface="Montserrat"/>
                <a:sym typeface="Montserrat"/>
              </a:rPr>
              <a:t> </a:t>
            </a:r>
            <a:endParaRPr>
              <a:latin typeface="Montserrat"/>
              <a:ea typeface="Montserrat"/>
              <a:cs typeface="Montserrat"/>
              <a:sym typeface="Montserrat"/>
            </a:endParaRPr>
          </a:p>
          <a:p>
            <a:pPr indent="-342900" lvl="0" marL="457200" rtl="0" algn="l">
              <a:spcBef>
                <a:spcPts val="0"/>
              </a:spcBef>
              <a:spcAft>
                <a:spcPts val="0"/>
              </a:spcAft>
              <a:buSzPts val="1800"/>
              <a:buChar char="●"/>
            </a:pPr>
            <a:r>
              <a:rPr lang="en">
                <a:latin typeface="Montserrat"/>
                <a:ea typeface="Montserrat"/>
                <a:cs typeface="Montserrat"/>
                <a:sym typeface="Montserrat"/>
              </a:rPr>
              <a:t>User Goals:</a:t>
            </a:r>
            <a:r>
              <a:rPr b="1" lang="en">
                <a:latin typeface="Montserrat"/>
                <a:ea typeface="Montserrat"/>
                <a:cs typeface="Montserrat"/>
                <a:sym typeface="Montserrat"/>
              </a:rPr>
              <a:t> </a:t>
            </a:r>
            <a:r>
              <a:rPr b="1" lang="en">
                <a:solidFill>
                  <a:srgbClr val="000000"/>
                </a:solidFill>
                <a:latin typeface="Montserrat"/>
                <a:ea typeface="Montserrat"/>
                <a:cs typeface="Montserrat"/>
                <a:sym typeface="Montserrat"/>
              </a:rPr>
              <a:t>Use their phones less </a:t>
            </a:r>
            <a:r>
              <a:rPr lang="en">
                <a:latin typeface="Montserrat"/>
                <a:ea typeface="Montserrat"/>
                <a:cs typeface="Montserrat"/>
                <a:sym typeface="Montserrat"/>
              </a:rPr>
              <a:t>during leisure activities and </a:t>
            </a:r>
            <a:r>
              <a:rPr b="1" lang="en">
                <a:solidFill>
                  <a:srgbClr val="000000"/>
                </a:solidFill>
                <a:latin typeface="Montserrat"/>
                <a:ea typeface="Montserrat"/>
                <a:cs typeface="Montserrat"/>
                <a:sym typeface="Montserrat"/>
              </a:rPr>
              <a:t>explore their environments without a precursory intent</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l">
              <a:spcBef>
                <a:spcPts val="1600"/>
              </a:spcBef>
              <a:spcAft>
                <a:spcPts val="0"/>
              </a:spcAft>
              <a:buNone/>
            </a:pPr>
            <a:r>
              <a:t/>
            </a:r>
            <a:endParaRPr>
              <a:solidFill>
                <a:srgbClr val="000000"/>
              </a:solidFill>
              <a:latin typeface="Montserrat"/>
              <a:ea typeface="Montserrat"/>
              <a:cs typeface="Montserrat"/>
              <a:sym typeface="Montserrat"/>
            </a:endParaRPr>
          </a:p>
          <a:p>
            <a:pPr indent="0" lvl="0" marL="0" rtl="0" algn="l">
              <a:spcBef>
                <a:spcPts val="1600"/>
              </a:spcBef>
              <a:spcAft>
                <a:spcPts val="1600"/>
              </a:spcAft>
              <a:buNone/>
            </a:pPr>
            <a:r>
              <a:t/>
            </a:r>
            <a:endParaRPr/>
          </a:p>
        </p:txBody>
      </p:sp>
      <p:pic>
        <p:nvPicPr>
          <p:cNvPr id="81" name="Google Shape;81;p17"/>
          <p:cNvPicPr preferRelativeResize="0"/>
          <p:nvPr/>
        </p:nvPicPr>
        <p:blipFill>
          <a:blip r:embed="rId3">
            <a:alphaModFix/>
          </a:blip>
          <a:stretch>
            <a:fillRect/>
          </a:stretch>
        </p:blipFill>
        <p:spPr>
          <a:xfrm>
            <a:off x="6276200" y="1571800"/>
            <a:ext cx="2518500" cy="1797929"/>
          </a:xfrm>
          <a:prstGeom prst="rect">
            <a:avLst/>
          </a:prstGeom>
          <a:noFill/>
          <a:ln>
            <a:noFill/>
          </a:ln>
        </p:spPr>
      </p:pic>
      <p:pic>
        <p:nvPicPr>
          <p:cNvPr id="82" name="Google Shape;82;p17"/>
          <p:cNvPicPr preferRelativeResize="0"/>
          <p:nvPr/>
        </p:nvPicPr>
        <p:blipFill>
          <a:blip r:embed="rId4">
            <a:alphaModFix/>
          </a:blip>
          <a:stretch>
            <a:fillRect/>
          </a:stretch>
        </p:blipFill>
        <p:spPr>
          <a:xfrm>
            <a:off x="8260200" y="135025"/>
            <a:ext cx="691000" cy="69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1603175"/>
            <a:ext cx="6064200" cy="160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a:solidFill>
                  <a:srgbClr val="3225FF"/>
                </a:solidFill>
                <a:latin typeface="Montserrat"/>
                <a:ea typeface="Montserrat"/>
                <a:cs typeface="Montserrat"/>
                <a:sym typeface="Montserrat"/>
              </a:rPr>
              <a:t>Dérivé </a:t>
            </a:r>
            <a:r>
              <a:rPr lang="en">
                <a:solidFill>
                  <a:srgbClr val="3225FF"/>
                </a:solidFill>
                <a:latin typeface="Montserrat Medium"/>
                <a:ea typeface="Montserrat Medium"/>
                <a:cs typeface="Montserrat Medium"/>
                <a:sym typeface="Montserrat Medium"/>
              </a:rPr>
              <a:t>is a dynamic mode of discovery that lights the path to an </a:t>
            </a:r>
            <a:r>
              <a:rPr lang="en">
                <a:solidFill>
                  <a:srgbClr val="3225FF"/>
                </a:solidFill>
                <a:latin typeface="Montserrat Medium"/>
                <a:ea typeface="Montserrat Medium"/>
                <a:cs typeface="Montserrat Medium"/>
                <a:sym typeface="Montserrat Medium"/>
              </a:rPr>
              <a:t>adventure</a:t>
            </a:r>
            <a:r>
              <a:rPr lang="en">
                <a:solidFill>
                  <a:srgbClr val="3225FF"/>
                </a:solidFill>
                <a:latin typeface="Montserrat Medium"/>
                <a:ea typeface="Montserrat Medium"/>
                <a:cs typeface="Montserrat Medium"/>
                <a:sym typeface="Montserrat Medium"/>
              </a:rPr>
              <a:t>.</a:t>
            </a:r>
            <a:endParaRPr>
              <a:solidFill>
                <a:srgbClr val="3225FF"/>
              </a:solidFill>
              <a:latin typeface="Montserrat Medium"/>
              <a:ea typeface="Montserrat Medium"/>
              <a:cs typeface="Montserrat Medium"/>
              <a:sym typeface="Montserrat Medium"/>
            </a:endParaRPr>
          </a:p>
        </p:txBody>
      </p:sp>
      <p:pic>
        <p:nvPicPr>
          <p:cNvPr id="88" name="Google Shape;88;p18"/>
          <p:cNvPicPr preferRelativeResize="0"/>
          <p:nvPr/>
        </p:nvPicPr>
        <p:blipFill rotWithShape="1">
          <a:blip r:embed="rId3">
            <a:alphaModFix/>
          </a:blip>
          <a:srcRect b="0" l="0" r="0" t="0"/>
          <a:stretch/>
        </p:blipFill>
        <p:spPr>
          <a:xfrm>
            <a:off x="6666600" y="1676908"/>
            <a:ext cx="1605150" cy="160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249500" y="3868150"/>
            <a:ext cx="2295600" cy="45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Montserrat"/>
                <a:ea typeface="Montserrat"/>
                <a:cs typeface="Montserrat"/>
                <a:sym typeface="Montserrat"/>
              </a:rPr>
              <a:t>Inspire </a:t>
            </a:r>
            <a:r>
              <a:rPr b="1" lang="en">
                <a:solidFill>
                  <a:schemeClr val="dk1"/>
                </a:solidFill>
                <a:latin typeface="Montserrat"/>
                <a:ea typeface="Montserrat"/>
                <a:cs typeface="Montserrat"/>
                <a:sym typeface="Montserrat"/>
              </a:rPr>
              <a:t>adventure</a:t>
            </a:r>
            <a:endParaRPr b="1">
              <a:solidFill>
                <a:schemeClr val="dk1"/>
              </a:solidFill>
            </a:endParaRPr>
          </a:p>
        </p:txBody>
      </p:sp>
      <p:sp>
        <p:nvSpPr>
          <p:cNvPr id="94" name="Google Shape;94;p1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225FF"/>
                </a:solidFill>
                <a:latin typeface="Work Sans"/>
                <a:ea typeface="Work Sans"/>
                <a:cs typeface="Work Sans"/>
                <a:sym typeface="Work Sans"/>
              </a:rPr>
              <a:t>Design Objectives</a:t>
            </a:r>
            <a:endParaRPr b="1">
              <a:solidFill>
                <a:srgbClr val="3225FF"/>
              </a:solidFill>
              <a:latin typeface="Work Sans"/>
              <a:ea typeface="Work Sans"/>
              <a:cs typeface="Work Sans"/>
              <a:sym typeface="Work Sans"/>
            </a:endParaRPr>
          </a:p>
        </p:txBody>
      </p:sp>
      <p:pic>
        <p:nvPicPr>
          <p:cNvPr id="95" name="Google Shape;95;p19"/>
          <p:cNvPicPr preferRelativeResize="0"/>
          <p:nvPr/>
        </p:nvPicPr>
        <p:blipFill>
          <a:blip r:embed="rId3">
            <a:alphaModFix/>
          </a:blip>
          <a:stretch>
            <a:fillRect/>
          </a:stretch>
        </p:blipFill>
        <p:spPr>
          <a:xfrm>
            <a:off x="226388" y="1400852"/>
            <a:ext cx="2341820" cy="2341800"/>
          </a:xfrm>
          <a:prstGeom prst="rect">
            <a:avLst/>
          </a:prstGeom>
          <a:noFill/>
          <a:ln>
            <a:noFill/>
          </a:ln>
        </p:spPr>
      </p:pic>
      <p:sp>
        <p:nvSpPr>
          <p:cNvPr id="96" name="Google Shape;96;p19"/>
          <p:cNvSpPr txBox="1"/>
          <p:nvPr>
            <p:ph idx="1" type="body"/>
          </p:nvPr>
        </p:nvSpPr>
        <p:spPr>
          <a:xfrm>
            <a:off x="3733500" y="3868150"/>
            <a:ext cx="1486500" cy="45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Montserrat"/>
                <a:ea typeface="Montserrat"/>
                <a:cs typeface="Montserrat"/>
                <a:sym typeface="Montserrat"/>
              </a:rPr>
              <a:t>Create </a:t>
            </a:r>
            <a:r>
              <a:rPr b="1" lang="en">
                <a:solidFill>
                  <a:srgbClr val="000000"/>
                </a:solidFill>
                <a:latin typeface="Montserrat"/>
                <a:ea typeface="Montserrat"/>
                <a:cs typeface="Montserrat"/>
                <a:sym typeface="Montserrat"/>
              </a:rPr>
              <a:t>fun</a:t>
            </a:r>
            <a:endParaRPr b="1">
              <a:solidFill>
                <a:srgbClr val="000000"/>
              </a:solidFill>
              <a:latin typeface="Montserrat"/>
              <a:ea typeface="Montserrat"/>
              <a:cs typeface="Montserrat"/>
              <a:sym typeface="Montserrat"/>
            </a:endParaRPr>
          </a:p>
        </p:txBody>
      </p:sp>
      <p:pic>
        <p:nvPicPr>
          <p:cNvPr id="97" name="Google Shape;97;p19"/>
          <p:cNvPicPr preferRelativeResize="0"/>
          <p:nvPr/>
        </p:nvPicPr>
        <p:blipFill rotWithShape="1">
          <a:blip r:embed="rId4">
            <a:alphaModFix/>
          </a:blip>
          <a:srcRect b="0" l="0" r="0" t="0"/>
          <a:stretch/>
        </p:blipFill>
        <p:spPr>
          <a:xfrm>
            <a:off x="3305838" y="1400852"/>
            <a:ext cx="2341820" cy="2341800"/>
          </a:xfrm>
          <a:prstGeom prst="rect">
            <a:avLst/>
          </a:prstGeom>
          <a:noFill/>
          <a:ln>
            <a:noFill/>
          </a:ln>
        </p:spPr>
      </p:pic>
      <p:sp>
        <p:nvSpPr>
          <p:cNvPr id="98" name="Google Shape;98;p19"/>
          <p:cNvSpPr txBox="1"/>
          <p:nvPr>
            <p:ph idx="1" type="body"/>
          </p:nvPr>
        </p:nvSpPr>
        <p:spPr>
          <a:xfrm>
            <a:off x="6194800" y="3868150"/>
            <a:ext cx="2722800" cy="45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Montserrat"/>
                <a:ea typeface="Montserrat"/>
                <a:cs typeface="Montserrat"/>
                <a:sym typeface="Montserrat"/>
              </a:rPr>
              <a:t>Facilitate </a:t>
            </a:r>
            <a:r>
              <a:rPr b="1" lang="en">
                <a:solidFill>
                  <a:srgbClr val="000000"/>
                </a:solidFill>
                <a:latin typeface="Montserrat"/>
                <a:ea typeface="Montserrat"/>
                <a:cs typeface="Montserrat"/>
                <a:sym typeface="Montserrat"/>
              </a:rPr>
              <a:t>connection</a:t>
            </a:r>
            <a:endParaRPr b="1">
              <a:solidFill>
                <a:srgbClr val="000000"/>
              </a:solidFill>
            </a:endParaRPr>
          </a:p>
        </p:txBody>
      </p:sp>
      <p:pic>
        <p:nvPicPr>
          <p:cNvPr id="99" name="Google Shape;99;p19"/>
          <p:cNvPicPr preferRelativeResize="0"/>
          <p:nvPr/>
        </p:nvPicPr>
        <p:blipFill rotWithShape="1">
          <a:blip r:embed="rId5">
            <a:alphaModFix/>
          </a:blip>
          <a:srcRect b="0" l="0" r="0" t="0"/>
          <a:stretch/>
        </p:blipFill>
        <p:spPr>
          <a:xfrm>
            <a:off x="6385288" y="1400852"/>
            <a:ext cx="2341820" cy="234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3204425" y="2817375"/>
            <a:ext cx="2582400" cy="220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latin typeface="Montserrat"/>
                <a:ea typeface="Montserrat"/>
                <a:cs typeface="Montserrat"/>
                <a:sym typeface="Montserrat"/>
              </a:rPr>
              <a:t>Dérivé</a:t>
            </a:r>
            <a:r>
              <a:rPr lang="en">
                <a:latin typeface="Montserrat"/>
                <a:ea typeface="Montserrat"/>
                <a:cs typeface="Montserrat"/>
                <a:sym typeface="Montserrat"/>
              </a:rPr>
              <a:t> takes you on </a:t>
            </a:r>
            <a:r>
              <a:rPr b="1" lang="en">
                <a:solidFill>
                  <a:srgbClr val="000000"/>
                </a:solidFill>
                <a:latin typeface="Montserrat"/>
                <a:ea typeface="Montserrat"/>
                <a:cs typeface="Montserrat"/>
                <a:sym typeface="Montserrat"/>
              </a:rPr>
              <a:t>flexible paths</a:t>
            </a:r>
            <a:r>
              <a:rPr b="1" lang="en">
                <a:latin typeface="Montserrat"/>
                <a:ea typeface="Montserrat"/>
                <a:cs typeface="Montserrat"/>
                <a:sym typeface="Montserrat"/>
              </a:rPr>
              <a:t> </a:t>
            </a:r>
            <a:r>
              <a:rPr lang="en">
                <a:latin typeface="Montserrat"/>
                <a:ea typeface="Montserrat"/>
                <a:cs typeface="Montserrat"/>
                <a:sym typeface="Montserrat"/>
              </a:rPr>
              <a:t>that fit your preferences, instead of navigating you to fixed locations.</a:t>
            </a:r>
            <a:endParaRPr b="1">
              <a:latin typeface="Montserrat"/>
              <a:ea typeface="Montserrat"/>
              <a:cs typeface="Montserrat"/>
              <a:sym typeface="Montserrat"/>
            </a:endParaRPr>
          </a:p>
          <a:p>
            <a:pPr indent="0" lvl="0" marL="0" rtl="0" algn="ctr">
              <a:lnSpc>
                <a:spcPct val="100000"/>
              </a:lnSpc>
              <a:spcBef>
                <a:spcPts val="0"/>
              </a:spcBef>
              <a:spcAft>
                <a:spcPts val="0"/>
              </a:spcAft>
              <a:buClr>
                <a:srgbClr val="000000"/>
              </a:buClr>
              <a:buSzPts val="1100"/>
              <a:buFont typeface="Arial"/>
              <a:buNone/>
            </a:pPr>
            <a:r>
              <a:t/>
            </a:r>
            <a:endParaRPr sz="1400"/>
          </a:p>
          <a:p>
            <a:pPr indent="0" lvl="0" marL="0" rtl="0" algn="ctr">
              <a:lnSpc>
                <a:spcPct val="100000"/>
              </a:lnSpc>
              <a:spcBef>
                <a:spcPts val="0"/>
              </a:spcBef>
              <a:spcAft>
                <a:spcPts val="0"/>
              </a:spcAft>
              <a:buClr>
                <a:srgbClr val="000000"/>
              </a:buClr>
              <a:buSzPts val="1100"/>
              <a:buFont typeface="Arial"/>
              <a:buNone/>
            </a:pPr>
            <a:r>
              <a:rPr lang="en" sz="1400"/>
              <a:t> </a:t>
            </a:r>
            <a:endParaRPr sz="1400"/>
          </a:p>
          <a:p>
            <a:pPr indent="0" lvl="0" marL="0" rtl="0" algn="ctr">
              <a:spcBef>
                <a:spcPts val="0"/>
              </a:spcBef>
              <a:spcAft>
                <a:spcPts val="1600"/>
              </a:spcAft>
              <a:buNone/>
            </a:pPr>
            <a:r>
              <a:t/>
            </a:r>
            <a:endParaRPr/>
          </a:p>
        </p:txBody>
      </p:sp>
      <p:sp>
        <p:nvSpPr>
          <p:cNvPr id="105" name="Google Shape;105;p20"/>
          <p:cNvSpPr txBox="1"/>
          <p:nvPr>
            <p:ph idx="1" type="body"/>
          </p:nvPr>
        </p:nvSpPr>
        <p:spPr>
          <a:xfrm>
            <a:off x="6164125" y="2834475"/>
            <a:ext cx="2582400" cy="190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Montserrat"/>
                <a:ea typeface="Montserrat"/>
                <a:cs typeface="Montserrat"/>
                <a:sym typeface="Montserrat"/>
              </a:rPr>
              <a:t>Dérivé</a:t>
            </a:r>
            <a:r>
              <a:rPr lang="en">
                <a:latin typeface="Montserrat"/>
                <a:ea typeface="Montserrat"/>
                <a:cs typeface="Montserrat"/>
                <a:sym typeface="Montserrat"/>
              </a:rPr>
              <a:t> provides directions </a:t>
            </a:r>
            <a:r>
              <a:rPr b="1" lang="en">
                <a:solidFill>
                  <a:srgbClr val="000000"/>
                </a:solidFill>
                <a:latin typeface="Montserrat"/>
                <a:ea typeface="Montserrat"/>
                <a:cs typeface="Montserrat"/>
                <a:sym typeface="Montserrat"/>
              </a:rPr>
              <a:t>whenever you stop</a:t>
            </a:r>
            <a:r>
              <a:rPr b="1" lang="en">
                <a:latin typeface="Montserrat"/>
                <a:ea typeface="Montserrat"/>
                <a:cs typeface="Montserrat"/>
                <a:sym typeface="Montserrat"/>
              </a:rPr>
              <a:t> </a:t>
            </a:r>
            <a:r>
              <a:rPr lang="en">
                <a:latin typeface="Montserrat"/>
                <a:ea typeface="Montserrat"/>
                <a:cs typeface="Montserrat"/>
                <a:sym typeface="Montserrat"/>
              </a:rPr>
              <a:t>and look at your shoes, allowing you to focus on the environment.</a:t>
            </a:r>
            <a:endParaRPr>
              <a:latin typeface="Montserrat"/>
              <a:ea typeface="Montserrat"/>
              <a:cs typeface="Montserrat"/>
              <a:sym typeface="Montserrat"/>
            </a:endParaRPr>
          </a:p>
          <a:p>
            <a:pPr indent="0" lvl="0" marL="0" rtl="0" algn="ctr">
              <a:lnSpc>
                <a:spcPct val="100000"/>
              </a:lnSpc>
              <a:spcBef>
                <a:spcPts val="0"/>
              </a:spcBef>
              <a:spcAft>
                <a:spcPts val="0"/>
              </a:spcAft>
              <a:buNone/>
            </a:pPr>
            <a:r>
              <a:t/>
            </a:r>
            <a:endParaRPr sz="1400">
              <a:solidFill>
                <a:srgbClr val="000000"/>
              </a:solidFill>
            </a:endParaRPr>
          </a:p>
          <a:p>
            <a:pPr indent="0" lvl="0" marL="0" rtl="0" algn="ctr">
              <a:lnSpc>
                <a:spcPct val="100000"/>
              </a:lnSpc>
              <a:spcBef>
                <a:spcPts val="0"/>
              </a:spcBef>
              <a:spcAft>
                <a:spcPts val="0"/>
              </a:spcAft>
              <a:buNone/>
            </a:pPr>
            <a:r>
              <a:rPr lang="en" sz="1400">
                <a:solidFill>
                  <a:srgbClr val="000000"/>
                </a:solidFill>
              </a:rPr>
              <a:t> </a:t>
            </a:r>
            <a:endParaRPr sz="1400">
              <a:solidFill>
                <a:srgbClr val="000000"/>
              </a:solidFill>
            </a:endParaRPr>
          </a:p>
          <a:p>
            <a:pPr indent="0" lvl="0" marL="0" rtl="0" algn="ctr">
              <a:spcBef>
                <a:spcPts val="0"/>
              </a:spcBef>
              <a:spcAft>
                <a:spcPts val="1600"/>
              </a:spcAft>
              <a:buNone/>
            </a:pPr>
            <a:r>
              <a:t/>
            </a:r>
            <a:endParaRPr/>
          </a:p>
        </p:txBody>
      </p:sp>
      <p:sp>
        <p:nvSpPr>
          <p:cNvPr id="106" name="Google Shape;106;p20"/>
          <p:cNvSpPr txBox="1"/>
          <p:nvPr>
            <p:ph idx="1" type="body"/>
          </p:nvPr>
        </p:nvSpPr>
        <p:spPr>
          <a:xfrm>
            <a:off x="397488" y="2817375"/>
            <a:ext cx="2582400" cy="1840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latin typeface="Montserrat"/>
                <a:ea typeface="Montserrat"/>
                <a:cs typeface="Montserrat"/>
                <a:sym typeface="Montserrat"/>
              </a:rPr>
              <a:t>Dérivé</a:t>
            </a:r>
            <a:r>
              <a:rPr lang="en">
                <a:latin typeface="Montserrat"/>
                <a:ea typeface="Montserrat"/>
                <a:cs typeface="Montserrat"/>
                <a:sym typeface="Montserrat"/>
              </a:rPr>
              <a:t> </a:t>
            </a:r>
            <a:r>
              <a:rPr b="1" lang="en">
                <a:solidFill>
                  <a:srgbClr val="000000"/>
                </a:solidFill>
                <a:latin typeface="Montserrat"/>
                <a:ea typeface="Montserrat"/>
                <a:cs typeface="Montserrat"/>
                <a:sym typeface="Montserrat"/>
              </a:rPr>
              <a:t>connects to your phone </a:t>
            </a:r>
            <a:r>
              <a:rPr lang="en">
                <a:latin typeface="Montserrat"/>
                <a:ea typeface="Montserrat"/>
                <a:cs typeface="Montserrat"/>
                <a:sym typeface="Montserrat"/>
              </a:rPr>
              <a:t>and allows you to choose desired adventure </a:t>
            </a:r>
            <a:r>
              <a:rPr b="1" lang="en">
                <a:solidFill>
                  <a:srgbClr val="000000"/>
                </a:solidFill>
                <a:latin typeface="Montserrat"/>
                <a:ea typeface="Montserrat"/>
                <a:cs typeface="Montserrat"/>
                <a:sym typeface="Montserrat"/>
              </a:rPr>
              <a:t>preferences</a:t>
            </a:r>
            <a:r>
              <a:rPr lang="en">
                <a:latin typeface="Montserrat"/>
                <a:ea typeface="Montserrat"/>
                <a:cs typeface="Montserrat"/>
                <a:sym typeface="Montserrat"/>
              </a:rPr>
              <a:t>.</a:t>
            </a:r>
            <a:endParaRPr sz="14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 </a:t>
            </a:r>
            <a:endParaRPr sz="1400">
              <a:solidFill>
                <a:srgbClr val="000000"/>
              </a:solidFill>
            </a:endParaRPr>
          </a:p>
          <a:p>
            <a:pPr indent="0" lvl="0" marL="0" rtl="0" algn="l">
              <a:spcBef>
                <a:spcPts val="0"/>
              </a:spcBef>
              <a:spcAft>
                <a:spcPts val="1600"/>
              </a:spcAft>
              <a:buNone/>
            </a:pPr>
            <a:r>
              <a:t/>
            </a:r>
            <a:endParaRPr/>
          </a:p>
        </p:txBody>
      </p:sp>
      <p:pic>
        <p:nvPicPr>
          <p:cNvPr id="107" name="Google Shape;107;p20"/>
          <p:cNvPicPr preferRelativeResize="0"/>
          <p:nvPr/>
        </p:nvPicPr>
        <p:blipFill>
          <a:blip r:embed="rId3">
            <a:alphaModFix/>
          </a:blip>
          <a:stretch>
            <a:fillRect/>
          </a:stretch>
        </p:blipFill>
        <p:spPr>
          <a:xfrm>
            <a:off x="806550" y="1099125"/>
            <a:ext cx="1764275" cy="1515700"/>
          </a:xfrm>
          <a:prstGeom prst="rect">
            <a:avLst/>
          </a:prstGeom>
          <a:noFill/>
          <a:ln>
            <a:noFill/>
          </a:ln>
        </p:spPr>
      </p:pic>
      <p:pic>
        <p:nvPicPr>
          <p:cNvPr id="108" name="Google Shape;108;p20"/>
          <p:cNvPicPr preferRelativeResize="0"/>
          <p:nvPr/>
        </p:nvPicPr>
        <p:blipFill>
          <a:blip r:embed="rId4">
            <a:alphaModFix/>
          </a:blip>
          <a:stretch>
            <a:fillRect/>
          </a:stretch>
        </p:blipFill>
        <p:spPr>
          <a:xfrm>
            <a:off x="3718763" y="1071550"/>
            <a:ext cx="1553725" cy="1553725"/>
          </a:xfrm>
          <a:prstGeom prst="rect">
            <a:avLst/>
          </a:prstGeom>
          <a:noFill/>
          <a:ln>
            <a:noFill/>
          </a:ln>
        </p:spPr>
      </p:pic>
      <p:pic>
        <p:nvPicPr>
          <p:cNvPr id="109" name="Google Shape;109;p20"/>
          <p:cNvPicPr preferRelativeResize="0"/>
          <p:nvPr/>
        </p:nvPicPr>
        <p:blipFill>
          <a:blip r:embed="rId5">
            <a:alphaModFix/>
          </a:blip>
          <a:stretch>
            <a:fillRect/>
          </a:stretch>
        </p:blipFill>
        <p:spPr>
          <a:xfrm>
            <a:off x="6809812" y="1223350"/>
            <a:ext cx="1291025" cy="1291025"/>
          </a:xfrm>
          <a:prstGeom prst="rect">
            <a:avLst/>
          </a:prstGeom>
          <a:noFill/>
          <a:ln>
            <a:noFill/>
          </a:ln>
        </p:spPr>
      </p:pic>
      <p:sp>
        <p:nvSpPr>
          <p:cNvPr id="110" name="Google Shape;110;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225FF"/>
                </a:solidFill>
                <a:latin typeface="Work Sans"/>
                <a:ea typeface="Work Sans"/>
                <a:cs typeface="Work Sans"/>
                <a:sym typeface="Work Sans"/>
              </a:rPr>
              <a:t>How It Works</a:t>
            </a:r>
            <a:endParaRPr b="1">
              <a:solidFill>
                <a:srgbClr val="3225FF"/>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225FF"/>
                </a:solidFill>
                <a:latin typeface="Work Sans"/>
                <a:ea typeface="Work Sans"/>
                <a:cs typeface="Work Sans"/>
                <a:sym typeface="Work Sans"/>
              </a:rPr>
              <a:t>Features</a:t>
            </a:r>
            <a:endParaRPr b="1">
              <a:solidFill>
                <a:srgbClr val="3225FF"/>
              </a:solidFill>
              <a:latin typeface="Work Sans"/>
              <a:ea typeface="Work Sans"/>
              <a:cs typeface="Work Sans"/>
              <a:sym typeface="Work Sans"/>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Montserrat"/>
              <a:buAutoNum type="arabicPeriod"/>
            </a:pPr>
            <a:r>
              <a:rPr b="1" lang="en">
                <a:solidFill>
                  <a:srgbClr val="000000"/>
                </a:solidFill>
                <a:latin typeface="Montserrat"/>
                <a:ea typeface="Montserrat"/>
                <a:cs typeface="Montserrat"/>
                <a:sym typeface="Montserrat"/>
              </a:rPr>
              <a:t>Hands-free n</a:t>
            </a:r>
            <a:r>
              <a:rPr b="1" lang="en">
                <a:solidFill>
                  <a:srgbClr val="000000"/>
                </a:solidFill>
                <a:latin typeface="Montserrat"/>
                <a:ea typeface="Montserrat"/>
                <a:cs typeface="Montserrat"/>
                <a:sym typeface="Montserrat"/>
              </a:rPr>
              <a:t>avigation</a:t>
            </a:r>
            <a:endParaRPr b="1">
              <a:solidFill>
                <a:srgbClr val="000000"/>
              </a:solidFill>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Dérivé</a:t>
            </a:r>
            <a:r>
              <a:rPr lang="en">
                <a:latin typeface="Montserrat"/>
                <a:ea typeface="Montserrat"/>
                <a:cs typeface="Montserrat"/>
                <a:sym typeface="Montserrat"/>
              </a:rPr>
              <a:t> gives directions whenever users stop and pause </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Shoes will flash LED lights “right” or “left” to signal turning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Ends when you’ve reached </a:t>
            </a:r>
            <a:r>
              <a:rPr lang="en">
                <a:latin typeface="Montserrat"/>
                <a:ea typeface="Montserrat"/>
                <a:cs typeface="Montserrat"/>
                <a:sym typeface="Montserrat"/>
              </a:rPr>
              <a:t>Dérivé’s </a:t>
            </a:r>
            <a:r>
              <a:rPr lang="en">
                <a:latin typeface="Montserrat"/>
                <a:ea typeface="Montserrat"/>
                <a:cs typeface="Montserrat"/>
                <a:sym typeface="Montserrat"/>
              </a:rPr>
              <a:t>destination</a:t>
            </a:r>
            <a:br>
              <a:rPr lang="en">
                <a:latin typeface="Montserrat"/>
                <a:ea typeface="Montserrat"/>
                <a:cs typeface="Montserrat"/>
                <a:sym typeface="Montserrat"/>
              </a:rPr>
            </a:br>
            <a:endParaRPr>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AutoNum type="arabicPeriod"/>
            </a:pPr>
            <a:r>
              <a:rPr b="1" lang="en">
                <a:solidFill>
                  <a:srgbClr val="000000"/>
                </a:solidFill>
                <a:latin typeface="Montserrat"/>
                <a:ea typeface="Montserrat"/>
                <a:cs typeface="Montserrat"/>
                <a:sym typeface="Montserrat"/>
              </a:rPr>
              <a:t>Reminder to focus on the journey</a:t>
            </a:r>
            <a:endParaRPr b="1">
              <a:solidFill>
                <a:srgbClr val="000000"/>
              </a:solidFill>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Activity screen redirects focus to the environment rather than the phone</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Reframes the concept of “getting lost”</a:t>
            </a:r>
            <a:br>
              <a:rPr lang="en">
                <a:latin typeface="Montserrat"/>
                <a:ea typeface="Montserrat"/>
                <a:cs typeface="Montserrat"/>
                <a:sym typeface="Montserrat"/>
              </a:rPr>
            </a:br>
            <a:endParaRPr>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AutoNum type="arabicPeriod"/>
            </a:pPr>
            <a:r>
              <a:rPr b="1" lang="en">
                <a:solidFill>
                  <a:srgbClr val="000000"/>
                </a:solidFill>
                <a:latin typeface="Montserrat"/>
                <a:ea typeface="Montserrat"/>
                <a:cs typeface="Montserrat"/>
                <a:sym typeface="Montserrat"/>
              </a:rPr>
              <a:t>Introduce moments of delight</a:t>
            </a:r>
            <a:endParaRPr b="1">
              <a:solidFill>
                <a:srgbClr val="000000"/>
              </a:solidFill>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To indicate an interesting place, the s</a:t>
            </a:r>
            <a:r>
              <a:rPr lang="en">
                <a:latin typeface="Montserrat"/>
                <a:ea typeface="Montserrat"/>
                <a:cs typeface="Montserrat"/>
                <a:sym typeface="Montserrat"/>
              </a:rPr>
              <a:t>hoes will glow on all sides</a:t>
            </a:r>
            <a:endParaRPr>
              <a:latin typeface="Montserrat"/>
              <a:ea typeface="Montserrat"/>
              <a:cs typeface="Montserrat"/>
              <a:sym typeface="Montserrat"/>
            </a:endParaRPr>
          </a:p>
        </p:txBody>
      </p:sp>
      <p:pic>
        <p:nvPicPr>
          <p:cNvPr id="117" name="Google Shape;117;p21"/>
          <p:cNvPicPr preferRelativeResize="0"/>
          <p:nvPr/>
        </p:nvPicPr>
        <p:blipFill>
          <a:blip r:embed="rId3">
            <a:alphaModFix/>
          </a:blip>
          <a:stretch>
            <a:fillRect/>
          </a:stretch>
        </p:blipFill>
        <p:spPr>
          <a:xfrm>
            <a:off x="8260200" y="135025"/>
            <a:ext cx="691000" cy="691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